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68" r:id="rId2"/>
    <p:sldMasterId id="2147483662" r:id="rId3"/>
    <p:sldMasterId id="2147483664" r:id="rId4"/>
    <p:sldMasterId id="2147483677" r:id="rId5"/>
    <p:sldMasterId id="2147483679" r:id="rId6"/>
  </p:sldMasterIdLst>
  <p:notesMasterIdLst>
    <p:notesMasterId r:id="rId47"/>
  </p:notesMasterIdLst>
  <p:sldIdLst>
    <p:sldId id="256" r:id="rId7"/>
    <p:sldId id="290" r:id="rId8"/>
    <p:sldId id="260" r:id="rId9"/>
    <p:sldId id="291" r:id="rId10"/>
    <p:sldId id="263" r:id="rId11"/>
    <p:sldId id="264" r:id="rId12"/>
    <p:sldId id="267" r:id="rId13"/>
    <p:sldId id="311" r:id="rId14"/>
    <p:sldId id="312" r:id="rId15"/>
    <p:sldId id="313" r:id="rId16"/>
    <p:sldId id="268" r:id="rId17"/>
    <p:sldId id="293" r:id="rId18"/>
    <p:sldId id="294" r:id="rId19"/>
    <p:sldId id="295" r:id="rId20"/>
    <p:sldId id="314" r:id="rId21"/>
    <p:sldId id="266" r:id="rId22"/>
    <p:sldId id="273" r:id="rId23"/>
    <p:sldId id="286" r:id="rId24"/>
    <p:sldId id="287" r:id="rId25"/>
    <p:sldId id="274" r:id="rId26"/>
    <p:sldId id="275" r:id="rId27"/>
    <p:sldId id="276" r:id="rId28"/>
    <p:sldId id="277" r:id="rId29"/>
    <p:sldId id="288" r:id="rId30"/>
    <p:sldId id="278" r:id="rId31"/>
    <p:sldId id="279" r:id="rId32"/>
    <p:sldId id="315" r:id="rId33"/>
    <p:sldId id="280" r:id="rId34"/>
    <p:sldId id="281" r:id="rId35"/>
    <p:sldId id="282" r:id="rId36"/>
    <p:sldId id="303" r:id="rId37"/>
    <p:sldId id="272" r:id="rId38"/>
    <p:sldId id="296" r:id="rId39"/>
    <p:sldId id="306" r:id="rId40"/>
    <p:sldId id="307" r:id="rId41"/>
    <p:sldId id="308" r:id="rId42"/>
    <p:sldId id="309" r:id="rId43"/>
    <p:sldId id="310" r:id="rId44"/>
    <p:sldId id="297" r:id="rId45"/>
    <p:sldId id="285" r:id="rId46"/>
  </p:sldIdLst>
  <p:sldSz cx="9144000" cy="6858000" type="screen4x3"/>
  <p:notesSz cx="6858000" cy="9144000"/>
  <p:defaultTextStyle>
    <a:defPPr>
      <a:defRPr lang="nn-NO"/>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74" d="100"/>
          <a:sy n="74" d="100"/>
        </p:scale>
        <p:origin x="-1044" y="-90"/>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57E180-5FBC-4314-AA44-0370AFCC397E}" type="datetimeFigureOut">
              <a:rPr lang="nb-NO" smtClean="0"/>
              <a:pPr/>
              <a:t>17.09.2012</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5041E4-8E06-4368-80CD-C5E7A419664C}" type="slidenum">
              <a:rPr lang="nb-NO" smtClean="0"/>
              <a:pPr/>
              <a:t>‹#›</a:t>
            </a:fld>
            <a:endParaRPr lang="nb-NO"/>
          </a:p>
        </p:txBody>
      </p:sp>
    </p:spTree>
    <p:extLst>
      <p:ext uri="{BB962C8B-B14F-4D97-AF65-F5344CB8AC3E}">
        <p14:creationId xmlns:p14="http://schemas.microsoft.com/office/powerpoint/2010/main" xmlns="" val="2939547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74F389-2636-461B-8362-66B3AF27CD00}" type="slidenum">
              <a:rPr lang="nb-NO" smtClean="0"/>
              <a:pPr eaLnBrk="1" hangingPunct="1"/>
              <a:t>3</a:t>
            </a:fld>
            <a:endParaRPr lang="nb-NO" smtClean="0"/>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nb-N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xfrm>
            <a:off x="921032" y="684156"/>
            <a:ext cx="5019145" cy="342954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Rectangle 3"/>
          <p:cNvSpPr>
            <a:spLocks noGrp="1"/>
          </p:cNvSpPr>
          <p:nvPr>
            <p:ph type="body" idx="1"/>
          </p:nvPr>
        </p:nvSpPr>
        <p:spPr bwMode="auto">
          <a:xfrm>
            <a:off x="914615" y="4349065"/>
            <a:ext cx="5028772" cy="384764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nb-N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Plassholder for tittel 1"/>
          <p:cNvSpPr>
            <a:spLocks noGrp="1"/>
          </p:cNvSpPr>
          <p:nvPr>
            <p:ph type="title"/>
          </p:nvPr>
        </p:nvSpPr>
        <p:spPr>
          <a:xfrm>
            <a:off x="457200" y="5643586"/>
            <a:ext cx="8229600" cy="1143000"/>
          </a:xfrm>
          <a:prstGeom prst="rect">
            <a:avLst/>
          </a:prstGeom>
        </p:spPr>
        <p:txBody>
          <a:bodyPr rtlCol="0">
            <a:normAutofit/>
          </a:bodyPr>
          <a:lstStyle/>
          <a:p>
            <a:r>
              <a:rPr lang="nb-NO" smtClean="0"/>
              <a:t>Klikk for å redigere tittelstil</a:t>
            </a:r>
            <a:endParaRPr lang="nn-NO" dirty="0"/>
          </a:p>
        </p:txBody>
      </p:sp>
    </p:spTree>
    <p:extLst>
      <p:ext uri="{BB962C8B-B14F-4D97-AF65-F5344CB8AC3E}">
        <p14:creationId xmlns:p14="http://schemas.microsoft.com/office/powerpoint/2010/main" xmlns="" val="2562649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Plassholder for tittel 1"/>
          <p:cNvSpPr>
            <a:spLocks noGrp="1"/>
          </p:cNvSpPr>
          <p:nvPr>
            <p:ph type="title"/>
          </p:nvPr>
        </p:nvSpPr>
        <p:spPr>
          <a:xfrm>
            <a:off x="457200" y="5643586"/>
            <a:ext cx="8229600" cy="1143000"/>
          </a:xfrm>
          <a:prstGeom prst="rect">
            <a:avLst/>
          </a:prstGeom>
        </p:spPr>
        <p:txBody>
          <a:bodyPr rtlCol="0">
            <a:normAutofit/>
          </a:bodyPr>
          <a:lstStyle/>
          <a:p>
            <a:r>
              <a:rPr lang="nb-NO" dirty="0" smtClean="0"/>
              <a:t>Klikk for å redigere tittelstil</a:t>
            </a:r>
            <a:endParaRPr lang="nn-NO" dirty="0"/>
          </a:p>
        </p:txBody>
      </p:sp>
    </p:spTree>
    <p:extLst>
      <p:ext uri="{BB962C8B-B14F-4D97-AF65-F5344CB8AC3E}">
        <p14:creationId xmlns:p14="http://schemas.microsoft.com/office/powerpoint/2010/main" xmlns="" val="281850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Plassholder for tittel 1"/>
          <p:cNvSpPr>
            <a:spLocks noGrp="1"/>
          </p:cNvSpPr>
          <p:nvPr>
            <p:ph type="title"/>
          </p:nvPr>
        </p:nvSpPr>
        <p:spPr>
          <a:xfrm>
            <a:off x="457200" y="5643586"/>
            <a:ext cx="8229600" cy="1143000"/>
          </a:xfrm>
          <a:prstGeom prst="rect">
            <a:avLst/>
          </a:prstGeom>
        </p:spPr>
        <p:txBody>
          <a:bodyPr rtlCol="0">
            <a:normAutofit/>
          </a:bodyPr>
          <a:lstStyle/>
          <a:p>
            <a:r>
              <a:rPr lang="nb-NO" dirty="0" smtClean="0"/>
              <a:t>Klikk for å redigere tittelstil</a:t>
            </a:r>
            <a:endParaRPr lang="nn-NO" dirty="0"/>
          </a:p>
        </p:txBody>
      </p:sp>
    </p:spTree>
    <p:extLst>
      <p:ext uri="{BB962C8B-B14F-4D97-AF65-F5344CB8AC3E}">
        <p14:creationId xmlns:p14="http://schemas.microsoft.com/office/powerpoint/2010/main" xmlns="" val="240285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Tree>
    <p:extLst>
      <p:ext uri="{BB962C8B-B14F-4D97-AF65-F5344CB8AC3E}">
        <p14:creationId xmlns:p14="http://schemas.microsoft.com/office/powerpoint/2010/main" xmlns="" val="60081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xmlns="" val="164246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2285992"/>
            <a:ext cx="4038600" cy="38401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648200" y="2285992"/>
            <a:ext cx="4038600" cy="38401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xmlns="" val="135925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xmlns="" val="3602914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73583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457200" y="6356350"/>
            <a:ext cx="2133600" cy="365125"/>
          </a:xfrm>
          <a:prstGeom prst="rect">
            <a:avLst/>
          </a:prstGeom>
        </p:spPr>
        <p:txBody>
          <a:bodyPr/>
          <a:lstStyle>
            <a:lvl1pPr>
              <a:defRPr/>
            </a:lvl1pPr>
          </a:lstStyle>
          <a:p>
            <a:pPr>
              <a:defRPr/>
            </a:pPr>
            <a:fld id="{06686803-18DA-4A07-BD38-0252295961E5}" type="datetimeFigureOut">
              <a:rPr lang="nb-NO"/>
              <a:pPr>
                <a:defRPr/>
              </a:pPr>
              <a:t>17.09.2012</a:t>
            </a:fld>
            <a:endParaRPr lang="nb-NO"/>
          </a:p>
        </p:txBody>
      </p:sp>
      <p:sp>
        <p:nvSpPr>
          <p:cNvPr id="8" name="Plassholder for bunntekst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nb-NO"/>
          </a:p>
        </p:txBody>
      </p:sp>
      <p:sp>
        <p:nvSpPr>
          <p:cNvPr id="9" name="Plassholder for lysbildenumm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536E9E8-0DBC-4D3F-A51B-B9C2C3429227}" type="slidenum">
              <a:rPr lang="nb-NO"/>
              <a:pPr>
                <a:defRPr/>
              </a:pPr>
              <a:t>‹#›</a:t>
            </a:fld>
            <a:endParaRPr lang="nb-NO"/>
          </a:p>
        </p:txBody>
      </p:sp>
    </p:spTree>
    <p:extLst>
      <p:ext uri="{BB962C8B-B14F-4D97-AF65-F5344CB8AC3E}">
        <p14:creationId xmlns:p14="http://schemas.microsoft.com/office/powerpoint/2010/main" xmlns="" val="167075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Plassholder for tittel 1"/>
          <p:cNvSpPr>
            <a:spLocks noGrp="1"/>
          </p:cNvSpPr>
          <p:nvPr>
            <p:ph type="title"/>
          </p:nvPr>
        </p:nvSpPr>
        <p:spPr>
          <a:xfrm>
            <a:off x="457200" y="5643586"/>
            <a:ext cx="8229600" cy="1143000"/>
          </a:xfrm>
          <a:prstGeom prst="rect">
            <a:avLst/>
          </a:prstGeom>
        </p:spPr>
        <p:txBody>
          <a:bodyPr rtlCol="0">
            <a:normAutofit/>
          </a:bodyPr>
          <a:lstStyle/>
          <a:p>
            <a:r>
              <a:rPr lang="nb-NO" dirty="0" smtClean="0"/>
              <a:t>Klikk for å redigere tittelstil</a:t>
            </a:r>
            <a:endParaRPr lang="nn-NO" dirty="0"/>
          </a:p>
        </p:txBody>
      </p:sp>
    </p:spTree>
    <p:extLst>
      <p:ext uri="{BB962C8B-B14F-4D97-AF65-F5344CB8AC3E}">
        <p14:creationId xmlns:p14="http://schemas.microsoft.com/office/powerpoint/2010/main" xmlns="" val="469467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Plassholder for tittel 1"/>
          <p:cNvSpPr>
            <a:spLocks noGrp="1"/>
          </p:cNvSpPr>
          <p:nvPr>
            <p:ph type="title"/>
          </p:nvPr>
        </p:nvSpPr>
        <p:spPr>
          <a:xfrm>
            <a:off x="457200" y="5643586"/>
            <a:ext cx="8229600" cy="1143000"/>
          </a:xfrm>
          <a:prstGeom prst="rect">
            <a:avLst/>
          </a:prstGeom>
        </p:spPr>
        <p:txBody>
          <a:bodyPr rtlCol="0">
            <a:normAutofit/>
          </a:bodyPr>
          <a:lstStyle/>
          <a:p>
            <a:r>
              <a:rPr lang="nb-NO" dirty="0" smtClean="0"/>
              <a:t>Klikk for å redigere tittelstil</a:t>
            </a:r>
            <a:endParaRPr lang="nn-NO" dirty="0"/>
          </a:p>
        </p:txBody>
      </p:sp>
    </p:spTree>
    <p:extLst>
      <p:ext uri="{BB962C8B-B14F-4D97-AF65-F5344CB8AC3E}">
        <p14:creationId xmlns:p14="http://schemas.microsoft.com/office/powerpoint/2010/main" xmlns="" val="857325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Bilde 3" descr="Raft Klinniken-forside-2.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Plassholder for tittel 1"/>
          <p:cNvSpPr>
            <a:spLocks noGrp="1"/>
          </p:cNvSpPr>
          <p:nvPr>
            <p:ph type="title"/>
          </p:nvPr>
        </p:nvSpPr>
        <p:spPr bwMode="auto">
          <a:xfrm>
            <a:off x="457200" y="5643563"/>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endParaRPr lang="nn-NO" smtClean="0"/>
          </a:p>
        </p:txBody>
      </p:sp>
    </p:spTree>
  </p:cSld>
  <p:clrMap bg1="lt1" tx1="dk1" bg2="lt2" tx2="dk2" accent1="accent1" accent2="accent2" accent3="accent3" accent4="accent4" accent5="accent5" accent6="accent6" hlink="hlink" folHlink="folHlink"/>
  <p:sldLayoutIdLst>
    <p:sldLayoutId id="2147483704" r:id="rId1"/>
  </p:sldLayoutIdLst>
  <p:txStyles>
    <p:titleStyle>
      <a:lvl1pPr algn="ctr" defTabSz="457200" rtl="0" eaLnBrk="1" fontAlgn="base" hangingPunct="1">
        <a:spcBef>
          <a:spcPct val="0"/>
        </a:spcBef>
        <a:spcAft>
          <a:spcPct val="0"/>
        </a:spcAft>
        <a:defRPr sz="4400" kern="1200">
          <a:solidFill>
            <a:schemeClr val="bg1"/>
          </a:solidFill>
          <a:latin typeface="Arial" pitchFamily="34" charset="0"/>
          <a:ea typeface="Arial" charset="0"/>
          <a:cs typeface="Arial" pitchFamily="34" charset="0"/>
        </a:defRPr>
      </a:lvl1pPr>
      <a:lvl2pPr algn="ctr" defTabSz="457200" rtl="0" eaLnBrk="1" fontAlgn="base" hangingPunct="1">
        <a:spcBef>
          <a:spcPct val="0"/>
        </a:spcBef>
        <a:spcAft>
          <a:spcPct val="0"/>
        </a:spcAft>
        <a:defRPr sz="4400">
          <a:solidFill>
            <a:schemeClr val="bg1"/>
          </a:solidFill>
          <a:latin typeface="Arial" charset="0"/>
          <a:ea typeface="Arial" charset="0"/>
          <a:cs typeface="Arial" charset="0"/>
        </a:defRPr>
      </a:lvl2pPr>
      <a:lvl3pPr algn="ctr" defTabSz="457200" rtl="0" eaLnBrk="1" fontAlgn="base" hangingPunct="1">
        <a:spcBef>
          <a:spcPct val="0"/>
        </a:spcBef>
        <a:spcAft>
          <a:spcPct val="0"/>
        </a:spcAft>
        <a:defRPr sz="4400">
          <a:solidFill>
            <a:schemeClr val="bg1"/>
          </a:solidFill>
          <a:latin typeface="Arial" charset="0"/>
          <a:ea typeface="Arial" charset="0"/>
          <a:cs typeface="Arial" charset="0"/>
        </a:defRPr>
      </a:lvl3pPr>
      <a:lvl4pPr algn="ctr" defTabSz="457200" rtl="0" eaLnBrk="1" fontAlgn="base" hangingPunct="1">
        <a:spcBef>
          <a:spcPct val="0"/>
        </a:spcBef>
        <a:spcAft>
          <a:spcPct val="0"/>
        </a:spcAft>
        <a:defRPr sz="4400">
          <a:solidFill>
            <a:schemeClr val="bg1"/>
          </a:solidFill>
          <a:latin typeface="Arial" charset="0"/>
          <a:ea typeface="Arial" charset="0"/>
          <a:cs typeface="Arial" charset="0"/>
        </a:defRPr>
      </a:lvl4pPr>
      <a:lvl5pPr algn="ctr" defTabSz="457200" rtl="0" eaLnBrk="1" fontAlgn="base" hangingPunct="1">
        <a:spcBef>
          <a:spcPct val="0"/>
        </a:spcBef>
        <a:spcAft>
          <a:spcPct val="0"/>
        </a:spcAft>
        <a:defRPr sz="4400">
          <a:solidFill>
            <a:schemeClr val="bg1"/>
          </a:solidFill>
          <a:latin typeface="Arial" charset="0"/>
          <a:ea typeface="Arial" charset="0"/>
          <a:cs typeface="Arial" charset="0"/>
        </a:defRPr>
      </a:lvl5pPr>
      <a:lvl6pPr marL="457200" algn="ctr" defTabSz="457200" rtl="0" eaLnBrk="1" fontAlgn="base" hangingPunct="1">
        <a:spcBef>
          <a:spcPct val="0"/>
        </a:spcBef>
        <a:spcAft>
          <a:spcPct val="0"/>
        </a:spcAft>
        <a:defRPr sz="4400">
          <a:solidFill>
            <a:schemeClr val="bg1"/>
          </a:solidFill>
          <a:latin typeface="Arial" charset="0"/>
          <a:cs typeface="Arial" charset="0"/>
        </a:defRPr>
      </a:lvl6pPr>
      <a:lvl7pPr marL="914400" algn="ctr" defTabSz="457200" rtl="0" eaLnBrk="1" fontAlgn="base" hangingPunct="1">
        <a:spcBef>
          <a:spcPct val="0"/>
        </a:spcBef>
        <a:spcAft>
          <a:spcPct val="0"/>
        </a:spcAft>
        <a:defRPr sz="4400">
          <a:solidFill>
            <a:schemeClr val="bg1"/>
          </a:solidFill>
          <a:latin typeface="Arial" charset="0"/>
          <a:cs typeface="Arial" charset="0"/>
        </a:defRPr>
      </a:lvl7pPr>
      <a:lvl8pPr marL="1371600" algn="ctr" defTabSz="457200" rtl="0" eaLnBrk="1" fontAlgn="base" hangingPunct="1">
        <a:spcBef>
          <a:spcPct val="0"/>
        </a:spcBef>
        <a:spcAft>
          <a:spcPct val="0"/>
        </a:spcAft>
        <a:defRPr sz="4400">
          <a:solidFill>
            <a:schemeClr val="bg1"/>
          </a:solidFill>
          <a:latin typeface="Arial" charset="0"/>
          <a:cs typeface="Arial" charset="0"/>
        </a:defRPr>
      </a:lvl8pPr>
      <a:lvl9pPr marL="1828800" algn="ctr" defTabSz="457200" rtl="0" eaLnBrk="1" fontAlgn="base" hangingPunct="1">
        <a:spcBef>
          <a:spcPct val="0"/>
        </a:spcBef>
        <a:spcAft>
          <a:spcPct val="0"/>
        </a:spcAft>
        <a:defRPr sz="4400">
          <a:solidFill>
            <a:schemeClr val="bg1"/>
          </a:solidFill>
          <a:latin typeface="Arial" charset="0"/>
          <a:cs typeface="Arial"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Bilde 4" descr="Raft Klinniken-tekstside.jp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Plassholder for tittel 1"/>
          <p:cNvSpPr>
            <a:spLocks noGrp="1"/>
          </p:cNvSpPr>
          <p:nvPr>
            <p:ph type="title"/>
          </p:nvPr>
        </p:nvSpPr>
        <p:spPr bwMode="auto">
          <a:xfrm>
            <a:off x="457200" y="1071563"/>
            <a:ext cx="8229600" cy="92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2052" name="Plassholder for tekst 2"/>
          <p:cNvSpPr>
            <a:spLocks noGrp="1"/>
          </p:cNvSpPr>
          <p:nvPr>
            <p:ph type="body" idx="1"/>
          </p:nvPr>
        </p:nvSpPr>
        <p:spPr bwMode="auto">
          <a:xfrm>
            <a:off x="457200" y="2143125"/>
            <a:ext cx="8229600" cy="3983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5" r:id="rId6"/>
  </p:sldLayoutIdLst>
  <p:txStyles>
    <p:titleStyle>
      <a:lvl1pPr algn="ctr" rtl="0" eaLnBrk="0" fontAlgn="base" hangingPunct="0">
        <a:spcBef>
          <a:spcPct val="0"/>
        </a:spcBef>
        <a:spcAft>
          <a:spcPct val="0"/>
        </a:spcAft>
        <a:defRPr sz="4400" kern="1200">
          <a:solidFill>
            <a:srgbClr val="595959"/>
          </a:solidFill>
          <a:latin typeface="Arial" pitchFamily="34" charset="0"/>
          <a:ea typeface="Arial" charset="0"/>
          <a:cs typeface="Arial" pitchFamily="34" charset="0"/>
        </a:defRPr>
      </a:lvl1pPr>
      <a:lvl2pPr algn="ctr" rtl="0" eaLnBrk="0" fontAlgn="base" hangingPunct="0">
        <a:spcBef>
          <a:spcPct val="0"/>
        </a:spcBef>
        <a:spcAft>
          <a:spcPct val="0"/>
        </a:spcAft>
        <a:defRPr sz="4400">
          <a:solidFill>
            <a:srgbClr val="595959"/>
          </a:solidFill>
          <a:latin typeface="Arial" charset="0"/>
          <a:ea typeface="Arial" charset="0"/>
          <a:cs typeface="Arial" charset="0"/>
        </a:defRPr>
      </a:lvl2pPr>
      <a:lvl3pPr algn="ctr" rtl="0" eaLnBrk="0" fontAlgn="base" hangingPunct="0">
        <a:spcBef>
          <a:spcPct val="0"/>
        </a:spcBef>
        <a:spcAft>
          <a:spcPct val="0"/>
        </a:spcAft>
        <a:defRPr sz="4400">
          <a:solidFill>
            <a:srgbClr val="595959"/>
          </a:solidFill>
          <a:latin typeface="Arial" charset="0"/>
          <a:ea typeface="Arial" charset="0"/>
          <a:cs typeface="Arial" charset="0"/>
        </a:defRPr>
      </a:lvl3pPr>
      <a:lvl4pPr algn="ctr" rtl="0" eaLnBrk="0" fontAlgn="base" hangingPunct="0">
        <a:spcBef>
          <a:spcPct val="0"/>
        </a:spcBef>
        <a:spcAft>
          <a:spcPct val="0"/>
        </a:spcAft>
        <a:defRPr sz="4400">
          <a:solidFill>
            <a:srgbClr val="595959"/>
          </a:solidFill>
          <a:latin typeface="Arial" charset="0"/>
          <a:ea typeface="Arial" charset="0"/>
          <a:cs typeface="Arial" charset="0"/>
        </a:defRPr>
      </a:lvl4pPr>
      <a:lvl5pPr algn="ctr" rtl="0" eaLnBrk="0" fontAlgn="base" hangingPunct="0">
        <a:spcBef>
          <a:spcPct val="0"/>
        </a:spcBef>
        <a:spcAft>
          <a:spcPct val="0"/>
        </a:spcAft>
        <a:defRPr sz="4400">
          <a:solidFill>
            <a:srgbClr val="595959"/>
          </a:solidFill>
          <a:latin typeface="Arial" charset="0"/>
          <a:ea typeface="Arial" charset="0"/>
          <a:cs typeface="Arial" charset="0"/>
        </a:defRPr>
      </a:lvl5pPr>
      <a:lvl6pPr marL="457200" algn="ctr" rtl="0" fontAlgn="base">
        <a:spcBef>
          <a:spcPct val="0"/>
        </a:spcBef>
        <a:spcAft>
          <a:spcPct val="0"/>
        </a:spcAft>
        <a:defRPr sz="4400">
          <a:solidFill>
            <a:srgbClr val="595959"/>
          </a:solidFill>
          <a:latin typeface="Arial" charset="0"/>
          <a:cs typeface="Arial" charset="0"/>
        </a:defRPr>
      </a:lvl6pPr>
      <a:lvl7pPr marL="914400" algn="ctr" rtl="0" fontAlgn="base">
        <a:spcBef>
          <a:spcPct val="0"/>
        </a:spcBef>
        <a:spcAft>
          <a:spcPct val="0"/>
        </a:spcAft>
        <a:defRPr sz="4400">
          <a:solidFill>
            <a:srgbClr val="595959"/>
          </a:solidFill>
          <a:latin typeface="Arial" charset="0"/>
          <a:cs typeface="Arial" charset="0"/>
        </a:defRPr>
      </a:lvl7pPr>
      <a:lvl8pPr marL="1371600" algn="ctr" rtl="0" fontAlgn="base">
        <a:spcBef>
          <a:spcPct val="0"/>
        </a:spcBef>
        <a:spcAft>
          <a:spcPct val="0"/>
        </a:spcAft>
        <a:defRPr sz="4400">
          <a:solidFill>
            <a:srgbClr val="595959"/>
          </a:solidFill>
          <a:latin typeface="Arial" charset="0"/>
          <a:cs typeface="Arial" charset="0"/>
        </a:defRPr>
      </a:lvl8pPr>
      <a:lvl9pPr marL="1828800" algn="ctr" rtl="0" fontAlgn="base">
        <a:spcBef>
          <a:spcPct val="0"/>
        </a:spcBef>
        <a:spcAft>
          <a:spcPct val="0"/>
        </a:spcAft>
        <a:defRPr sz="4400">
          <a:solidFill>
            <a:srgbClr val="595959"/>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595959"/>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595959"/>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595959"/>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595959"/>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595959"/>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Bilde 3" descr="RAFT POWERPOINT4.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Plassholder for tittel 1"/>
          <p:cNvSpPr>
            <a:spLocks noGrp="1"/>
          </p:cNvSpPr>
          <p:nvPr>
            <p:ph type="title"/>
          </p:nvPr>
        </p:nvSpPr>
        <p:spPr bwMode="auto">
          <a:xfrm>
            <a:off x="457200" y="5643563"/>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endParaRPr lang="nn-NO" smtClean="0"/>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ctr" defTabSz="457200" rtl="0" eaLnBrk="0" fontAlgn="base" hangingPunct="0">
        <a:spcBef>
          <a:spcPct val="0"/>
        </a:spcBef>
        <a:spcAft>
          <a:spcPct val="0"/>
        </a:spcAft>
        <a:defRPr sz="4400" kern="1200">
          <a:solidFill>
            <a:schemeClr val="bg1"/>
          </a:solidFill>
          <a:latin typeface="Arial" pitchFamily="34" charset="0"/>
          <a:ea typeface="Arial" charset="0"/>
          <a:cs typeface="Arial" pitchFamily="34" charset="0"/>
        </a:defRPr>
      </a:lvl1pPr>
      <a:lvl2pPr algn="ctr" defTabSz="457200" rtl="0" eaLnBrk="0" fontAlgn="base" hangingPunct="0">
        <a:spcBef>
          <a:spcPct val="0"/>
        </a:spcBef>
        <a:spcAft>
          <a:spcPct val="0"/>
        </a:spcAft>
        <a:defRPr sz="4400">
          <a:solidFill>
            <a:schemeClr val="bg1"/>
          </a:solidFill>
          <a:latin typeface="Arial" charset="0"/>
          <a:ea typeface="Arial" charset="0"/>
          <a:cs typeface="Arial" charset="0"/>
        </a:defRPr>
      </a:lvl2pPr>
      <a:lvl3pPr algn="ctr" defTabSz="457200" rtl="0" eaLnBrk="0" fontAlgn="base" hangingPunct="0">
        <a:spcBef>
          <a:spcPct val="0"/>
        </a:spcBef>
        <a:spcAft>
          <a:spcPct val="0"/>
        </a:spcAft>
        <a:defRPr sz="4400">
          <a:solidFill>
            <a:schemeClr val="bg1"/>
          </a:solidFill>
          <a:latin typeface="Arial" charset="0"/>
          <a:ea typeface="Arial" charset="0"/>
          <a:cs typeface="Arial" charset="0"/>
        </a:defRPr>
      </a:lvl3pPr>
      <a:lvl4pPr algn="ctr" defTabSz="457200" rtl="0" eaLnBrk="0" fontAlgn="base" hangingPunct="0">
        <a:spcBef>
          <a:spcPct val="0"/>
        </a:spcBef>
        <a:spcAft>
          <a:spcPct val="0"/>
        </a:spcAft>
        <a:defRPr sz="4400">
          <a:solidFill>
            <a:schemeClr val="bg1"/>
          </a:solidFill>
          <a:latin typeface="Arial" charset="0"/>
          <a:ea typeface="Arial" charset="0"/>
          <a:cs typeface="Arial" charset="0"/>
        </a:defRPr>
      </a:lvl4pPr>
      <a:lvl5pPr algn="ctr" defTabSz="457200" rtl="0" eaLnBrk="0" fontAlgn="base" hangingPunct="0">
        <a:spcBef>
          <a:spcPct val="0"/>
        </a:spcBef>
        <a:spcAft>
          <a:spcPct val="0"/>
        </a:spcAft>
        <a:defRPr sz="4400">
          <a:solidFill>
            <a:schemeClr val="bg1"/>
          </a:solidFill>
          <a:latin typeface="Arial" charset="0"/>
          <a:ea typeface="Arial" charset="0"/>
          <a:cs typeface="Arial" charset="0"/>
        </a:defRPr>
      </a:lvl5pPr>
      <a:lvl6pPr marL="457200" algn="ctr" defTabSz="457200" rtl="0" fontAlgn="base">
        <a:spcBef>
          <a:spcPct val="0"/>
        </a:spcBef>
        <a:spcAft>
          <a:spcPct val="0"/>
        </a:spcAft>
        <a:defRPr sz="4400">
          <a:solidFill>
            <a:schemeClr val="bg1"/>
          </a:solidFill>
          <a:latin typeface="Arial" charset="0"/>
          <a:cs typeface="Arial" charset="0"/>
        </a:defRPr>
      </a:lvl6pPr>
      <a:lvl7pPr marL="914400" algn="ctr" defTabSz="457200" rtl="0" fontAlgn="base">
        <a:spcBef>
          <a:spcPct val="0"/>
        </a:spcBef>
        <a:spcAft>
          <a:spcPct val="0"/>
        </a:spcAft>
        <a:defRPr sz="4400">
          <a:solidFill>
            <a:schemeClr val="bg1"/>
          </a:solidFill>
          <a:latin typeface="Arial" charset="0"/>
          <a:cs typeface="Arial" charset="0"/>
        </a:defRPr>
      </a:lvl7pPr>
      <a:lvl8pPr marL="1371600" algn="ctr" defTabSz="457200" rtl="0" fontAlgn="base">
        <a:spcBef>
          <a:spcPct val="0"/>
        </a:spcBef>
        <a:spcAft>
          <a:spcPct val="0"/>
        </a:spcAft>
        <a:defRPr sz="4400">
          <a:solidFill>
            <a:schemeClr val="bg1"/>
          </a:solidFill>
          <a:latin typeface="Arial" charset="0"/>
          <a:cs typeface="Arial" charset="0"/>
        </a:defRPr>
      </a:lvl8pPr>
      <a:lvl9pPr marL="1828800" algn="ctr" defTabSz="457200" rtl="0" fontAlgn="base">
        <a:spcBef>
          <a:spcPct val="0"/>
        </a:spcBef>
        <a:spcAft>
          <a:spcPct val="0"/>
        </a:spcAft>
        <a:defRPr sz="4400">
          <a:solidFill>
            <a:schemeClr val="bg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Geneva"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Bilde 3" descr="Raft Klinniken-forside-1.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9" name="Plassholder for tittel 1"/>
          <p:cNvSpPr>
            <a:spLocks noGrp="1"/>
          </p:cNvSpPr>
          <p:nvPr>
            <p:ph type="title"/>
          </p:nvPr>
        </p:nvSpPr>
        <p:spPr bwMode="auto">
          <a:xfrm>
            <a:off x="457200" y="5643563"/>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endParaRPr lang="nn-NO" smtClean="0"/>
          </a:p>
        </p:txBody>
      </p:sp>
    </p:spTree>
  </p:cSld>
  <p:clrMap bg1="lt1" tx1="dk1" bg2="lt2" tx2="dk2" accent1="accent1" accent2="accent2" accent3="accent3" accent4="accent4" accent5="accent5" accent6="accent6" hlink="hlink" folHlink="folHlink"/>
  <p:sldLayoutIdLst>
    <p:sldLayoutId id="2147483713" r:id="rId1"/>
  </p:sldLayoutIdLst>
  <p:txStyles>
    <p:titleStyle>
      <a:lvl1pPr algn="ctr" defTabSz="457200" rtl="0" eaLnBrk="0" fontAlgn="base" hangingPunct="0">
        <a:spcBef>
          <a:spcPct val="0"/>
        </a:spcBef>
        <a:spcAft>
          <a:spcPct val="0"/>
        </a:spcAft>
        <a:defRPr sz="4400" kern="1200">
          <a:solidFill>
            <a:schemeClr val="bg1"/>
          </a:solidFill>
          <a:latin typeface="Arial" pitchFamily="34" charset="0"/>
          <a:ea typeface="Arial" charset="0"/>
          <a:cs typeface="Arial" pitchFamily="34" charset="0"/>
        </a:defRPr>
      </a:lvl1pPr>
      <a:lvl2pPr algn="ctr" defTabSz="457200" rtl="0" eaLnBrk="0" fontAlgn="base" hangingPunct="0">
        <a:spcBef>
          <a:spcPct val="0"/>
        </a:spcBef>
        <a:spcAft>
          <a:spcPct val="0"/>
        </a:spcAft>
        <a:defRPr sz="4400">
          <a:solidFill>
            <a:schemeClr val="bg1"/>
          </a:solidFill>
          <a:latin typeface="Arial" charset="0"/>
          <a:ea typeface="Arial" charset="0"/>
          <a:cs typeface="Arial" charset="0"/>
        </a:defRPr>
      </a:lvl2pPr>
      <a:lvl3pPr algn="ctr" defTabSz="457200" rtl="0" eaLnBrk="0" fontAlgn="base" hangingPunct="0">
        <a:spcBef>
          <a:spcPct val="0"/>
        </a:spcBef>
        <a:spcAft>
          <a:spcPct val="0"/>
        </a:spcAft>
        <a:defRPr sz="4400">
          <a:solidFill>
            <a:schemeClr val="bg1"/>
          </a:solidFill>
          <a:latin typeface="Arial" charset="0"/>
          <a:ea typeface="Arial" charset="0"/>
          <a:cs typeface="Arial" charset="0"/>
        </a:defRPr>
      </a:lvl3pPr>
      <a:lvl4pPr algn="ctr" defTabSz="457200" rtl="0" eaLnBrk="0" fontAlgn="base" hangingPunct="0">
        <a:spcBef>
          <a:spcPct val="0"/>
        </a:spcBef>
        <a:spcAft>
          <a:spcPct val="0"/>
        </a:spcAft>
        <a:defRPr sz="4400">
          <a:solidFill>
            <a:schemeClr val="bg1"/>
          </a:solidFill>
          <a:latin typeface="Arial" charset="0"/>
          <a:ea typeface="Arial" charset="0"/>
          <a:cs typeface="Arial" charset="0"/>
        </a:defRPr>
      </a:lvl4pPr>
      <a:lvl5pPr algn="ctr" defTabSz="457200" rtl="0" eaLnBrk="0" fontAlgn="base" hangingPunct="0">
        <a:spcBef>
          <a:spcPct val="0"/>
        </a:spcBef>
        <a:spcAft>
          <a:spcPct val="0"/>
        </a:spcAft>
        <a:defRPr sz="4400">
          <a:solidFill>
            <a:schemeClr val="bg1"/>
          </a:solidFill>
          <a:latin typeface="Arial" charset="0"/>
          <a:ea typeface="Arial" charset="0"/>
          <a:cs typeface="Arial" charset="0"/>
        </a:defRPr>
      </a:lvl5pPr>
      <a:lvl6pPr marL="457200" algn="ctr" defTabSz="457200" rtl="0" fontAlgn="base">
        <a:spcBef>
          <a:spcPct val="0"/>
        </a:spcBef>
        <a:spcAft>
          <a:spcPct val="0"/>
        </a:spcAft>
        <a:defRPr sz="4400">
          <a:solidFill>
            <a:schemeClr val="bg1"/>
          </a:solidFill>
          <a:latin typeface="Arial" charset="0"/>
          <a:cs typeface="Arial" charset="0"/>
        </a:defRPr>
      </a:lvl6pPr>
      <a:lvl7pPr marL="914400" algn="ctr" defTabSz="457200" rtl="0" fontAlgn="base">
        <a:spcBef>
          <a:spcPct val="0"/>
        </a:spcBef>
        <a:spcAft>
          <a:spcPct val="0"/>
        </a:spcAft>
        <a:defRPr sz="4400">
          <a:solidFill>
            <a:schemeClr val="bg1"/>
          </a:solidFill>
          <a:latin typeface="Arial" charset="0"/>
          <a:cs typeface="Arial" charset="0"/>
        </a:defRPr>
      </a:lvl7pPr>
      <a:lvl8pPr marL="1371600" algn="ctr" defTabSz="457200" rtl="0" fontAlgn="base">
        <a:spcBef>
          <a:spcPct val="0"/>
        </a:spcBef>
        <a:spcAft>
          <a:spcPct val="0"/>
        </a:spcAft>
        <a:defRPr sz="4400">
          <a:solidFill>
            <a:schemeClr val="bg1"/>
          </a:solidFill>
          <a:latin typeface="Arial" charset="0"/>
          <a:cs typeface="Arial" charset="0"/>
        </a:defRPr>
      </a:lvl8pPr>
      <a:lvl9pPr marL="1828800" algn="ctr" defTabSz="457200" rtl="0" fontAlgn="base">
        <a:spcBef>
          <a:spcPct val="0"/>
        </a:spcBef>
        <a:spcAft>
          <a:spcPct val="0"/>
        </a:spcAft>
        <a:defRPr sz="4400">
          <a:solidFill>
            <a:schemeClr val="bg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Geneva"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Bilde 3" descr="Raft Klinniken-forside-5.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Plassholder for tittel 1"/>
          <p:cNvSpPr>
            <a:spLocks noGrp="1"/>
          </p:cNvSpPr>
          <p:nvPr>
            <p:ph type="title"/>
          </p:nvPr>
        </p:nvSpPr>
        <p:spPr bwMode="auto">
          <a:xfrm>
            <a:off x="457200" y="5643563"/>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endParaRPr lang="nn-NO" smtClean="0"/>
          </a:p>
        </p:txBody>
      </p:sp>
    </p:spTree>
  </p:cSld>
  <p:clrMap bg1="lt1" tx1="dk1" bg2="lt2" tx2="dk2" accent1="accent1" accent2="accent2" accent3="accent3" accent4="accent4" accent5="accent5" accent6="accent6" hlink="hlink" folHlink="folHlink"/>
  <p:sldLayoutIdLst>
    <p:sldLayoutId id="2147483711" r:id="rId1"/>
  </p:sldLayoutIdLst>
  <p:txStyles>
    <p:titleStyle>
      <a:lvl1pPr algn="ctr" defTabSz="457200" rtl="0" eaLnBrk="0" fontAlgn="base" hangingPunct="0">
        <a:spcBef>
          <a:spcPct val="0"/>
        </a:spcBef>
        <a:spcAft>
          <a:spcPct val="0"/>
        </a:spcAft>
        <a:defRPr sz="4400" kern="1200">
          <a:solidFill>
            <a:schemeClr val="bg1"/>
          </a:solidFill>
          <a:latin typeface="Arial" pitchFamily="34" charset="0"/>
          <a:ea typeface="Arial" charset="0"/>
          <a:cs typeface="Arial" pitchFamily="34" charset="0"/>
        </a:defRPr>
      </a:lvl1pPr>
      <a:lvl2pPr algn="ctr" defTabSz="457200" rtl="0" eaLnBrk="0" fontAlgn="base" hangingPunct="0">
        <a:spcBef>
          <a:spcPct val="0"/>
        </a:spcBef>
        <a:spcAft>
          <a:spcPct val="0"/>
        </a:spcAft>
        <a:defRPr sz="4400">
          <a:solidFill>
            <a:schemeClr val="bg1"/>
          </a:solidFill>
          <a:latin typeface="Arial" charset="0"/>
          <a:ea typeface="Arial" charset="0"/>
          <a:cs typeface="Arial" charset="0"/>
        </a:defRPr>
      </a:lvl2pPr>
      <a:lvl3pPr algn="ctr" defTabSz="457200" rtl="0" eaLnBrk="0" fontAlgn="base" hangingPunct="0">
        <a:spcBef>
          <a:spcPct val="0"/>
        </a:spcBef>
        <a:spcAft>
          <a:spcPct val="0"/>
        </a:spcAft>
        <a:defRPr sz="4400">
          <a:solidFill>
            <a:schemeClr val="bg1"/>
          </a:solidFill>
          <a:latin typeface="Arial" charset="0"/>
          <a:ea typeface="Arial" charset="0"/>
          <a:cs typeface="Arial" charset="0"/>
        </a:defRPr>
      </a:lvl3pPr>
      <a:lvl4pPr algn="ctr" defTabSz="457200" rtl="0" eaLnBrk="0" fontAlgn="base" hangingPunct="0">
        <a:spcBef>
          <a:spcPct val="0"/>
        </a:spcBef>
        <a:spcAft>
          <a:spcPct val="0"/>
        </a:spcAft>
        <a:defRPr sz="4400">
          <a:solidFill>
            <a:schemeClr val="bg1"/>
          </a:solidFill>
          <a:latin typeface="Arial" charset="0"/>
          <a:ea typeface="Arial" charset="0"/>
          <a:cs typeface="Arial" charset="0"/>
        </a:defRPr>
      </a:lvl4pPr>
      <a:lvl5pPr algn="ctr" defTabSz="457200" rtl="0" eaLnBrk="0" fontAlgn="base" hangingPunct="0">
        <a:spcBef>
          <a:spcPct val="0"/>
        </a:spcBef>
        <a:spcAft>
          <a:spcPct val="0"/>
        </a:spcAft>
        <a:defRPr sz="4400">
          <a:solidFill>
            <a:schemeClr val="bg1"/>
          </a:solidFill>
          <a:latin typeface="Arial" charset="0"/>
          <a:ea typeface="Arial" charset="0"/>
          <a:cs typeface="Arial" charset="0"/>
        </a:defRPr>
      </a:lvl5pPr>
      <a:lvl6pPr marL="457200" algn="ctr" defTabSz="457200" rtl="0" fontAlgn="base">
        <a:spcBef>
          <a:spcPct val="0"/>
        </a:spcBef>
        <a:spcAft>
          <a:spcPct val="0"/>
        </a:spcAft>
        <a:defRPr sz="4400">
          <a:solidFill>
            <a:schemeClr val="bg1"/>
          </a:solidFill>
          <a:latin typeface="Arial" charset="0"/>
          <a:cs typeface="Arial" charset="0"/>
        </a:defRPr>
      </a:lvl6pPr>
      <a:lvl7pPr marL="914400" algn="ctr" defTabSz="457200" rtl="0" fontAlgn="base">
        <a:spcBef>
          <a:spcPct val="0"/>
        </a:spcBef>
        <a:spcAft>
          <a:spcPct val="0"/>
        </a:spcAft>
        <a:defRPr sz="4400">
          <a:solidFill>
            <a:schemeClr val="bg1"/>
          </a:solidFill>
          <a:latin typeface="Arial" charset="0"/>
          <a:cs typeface="Arial" charset="0"/>
        </a:defRPr>
      </a:lvl7pPr>
      <a:lvl8pPr marL="1371600" algn="ctr" defTabSz="457200" rtl="0" fontAlgn="base">
        <a:spcBef>
          <a:spcPct val="0"/>
        </a:spcBef>
        <a:spcAft>
          <a:spcPct val="0"/>
        </a:spcAft>
        <a:defRPr sz="4400">
          <a:solidFill>
            <a:schemeClr val="bg1"/>
          </a:solidFill>
          <a:latin typeface="Arial" charset="0"/>
          <a:cs typeface="Arial" charset="0"/>
        </a:defRPr>
      </a:lvl8pPr>
      <a:lvl9pPr marL="1828800" algn="ctr" defTabSz="457200" rtl="0" fontAlgn="base">
        <a:spcBef>
          <a:spcPct val="0"/>
        </a:spcBef>
        <a:spcAft>
          <a:spcPct val="0"/>
        </a:spcAft>
        <a:defRPr sz="4400">
          <a:solidFill>
            <a:schemeClr val="bg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Geneva"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Bilde 3" descr="Raft Klinniken-forside-4.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Plassholder for tittel 1"/>
          <p:cNvSpPr>
            <a:spLocks noGrp="1"/>
          </p:cNvSpPr>
          <p:nvPr>
            <p:ph type="title"/>
          </p:nvPr>
        </p:nvSpPr>
        <p:spPr bwMode="auto">
          <a:xfrm>
            <a:off x="457200" y="5643563"/>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endParaRPr lang="nn-NO" smtClean="0"/>
          </a:p>
        </p:txBody>
      </p:sp>
    </p:spTree>
  </p:cSld>
  <p:clrMap bg1="lt1" tx1="dk1" bg2="lt2" tx2="dk2" accent1="accent1" accent2="accent2" accent3="accent3" accent4="accent4" accent5="accent5" accent6="accent6" hlink="hlink" folHlink="folHlink"/>
  <p:sldLayoutIdLst>
    <p:sldLayoutId id="2147483712" r:id="rId1"/>
  </p:sldLayoutIdLst>
  <p:txStyles>
    <p:titleStyle>
      <a:lvl1pPr algn="ctr" defTabSz="457200" rtl="0" eaLnBrk="0" fontAlgn="base" hangingPunct="0">
        <a:spcBef>
          <a:spcPct val="0"/>
        </a:spcBef>
        <a:spcAft>
          <a:spcPct val="0"/>
        </a:spcAft>
        <a:defRPr sz="4400" kern="1200">
          <a:solidFill>
            <a:schemeClr val="bg1"/>
          </a:solidFill>
          <a:latin typeface="Arial" pitchFamily="34" charset="0"/>
          <a:ea typeface="Arial" charset="0"/>
          <a:cs typeface="Arial" pitchFamily="34" charset="0"/>
        </a:defRPr>
      </a:lvl1pPr>
      <a:lvl2pPr algn="ctr" defTabSz="457200" rtl="0" eaLnBrk="0" fontAlgn="base" hangingPunct="0">
        <a:spcBef>
          <a:spcPct val="0"/>
        </a:spcBef>
        <a:spcAft>
          <a:spcPct val="0"/>
        </a:spcAft>
        <a:defRPr sz="4400">
          <a:solidFill>
            <a:schemeClr val="bg1"/>
          </a:solidFill>
          <a:latin typeface="Arial" charset="0"/>
          <a:ea typeface="Arial" charset="0"/>
          <a:cs typeface="Arial" charset="0"/>
        </a:defRPr>
      </a:lvl2pPr>
      <a:lvl3pPr algn="ctr" defTabSz="457200" rtl="0" eaLnBrk="0" fontAlgn="base" hangingPunct="0">
        <a:spcBef>
          <a:spcPct val="0"/>
        </a:spcBef>
        <a:spcAft>
          <a:spcPct val="0"/>
        </a:spcAft>
        <a:defRPr sz="4400">
          <a:solidFill>
            <a:schemeClr val="bg1"/>
          </a:solidFill>
          <a:latin typeface="Arial" charset="0"/>
          <a:ea typeface="Arial" charset="0"/>
          <a:cs typeface="Arial" charset="0"/>
        </a:defRPr>
      </a:lvl3pPr>
      <a:lvl4pPr algn="ctr" defTabSz="457200" rtl="0" eaLnBrk="0" fontAlgn="base" hangingPunct="0">
        <a:spcBef>
          <a:spcPct val="0"/>
        </a:spcBef>
        <a:spcAft>
          <a:spcPct val="0"/>
        </a:spcAft>
        <a:defRPr sz="4400">
          <a:solidFill>
            <a:schemeClr val="bg1"/>
          </a:solidFill>
          <a:latin typeface="Arial" charset="0"/>
          <a:ea typeface="Arial" charset="0"/>
          <a:cs typeface="Arial" charset="0"/>
        </a:defRPr>
      </a:lvl4pPr>
      <a:lvl5pPr algn="ctr" defTabSz="457200" rtl="0" eaLnBrk="0" fontAlgn="base" hangingPunct="0">
        <a:spcBef>
          <a:spcPct val="0"/>
        </a:spcBef>
        <a:spcAft>
          <a:spcPct val="0"/>
        </a:spcAft>
        <a:defRPr sz="4400">
          <a:solidFill>
            <a:schemeClr val="bg1"/>
          </a:solidFill>
          <a:latin typeface="Arial" charset="0"/>
          <a:ea typeface="Arial" charset="0"/>
          <a:cs typeface="Arial" charset="0"/>
        </a:defRPr>
      </a:lvl5pPr>
      <a:lvl6pPr marL="457200" algn="ctr" defTabSz="457200" rtl="0" fontAlgn="base">
        <a:spcBef>
          <a:spcPct val="0"/>
        </a:spcBef>
        <a:spcAft>
          <a:spcPct val="0"/>
        </a:spcAft>
        <a:defRPr sz="4400">
          <a:solidFill>
            <a:schemeClr val="bg1"/>
          </a:solidFill>
          <a:latin typeface="Arial" charset="0"/>
          <a:cs typeface="Arial" charset="0"/>
        </a:defRPr>
      </a:lvl6pPr>
      <a:lvl7pPr marL="914400" algn="ctr" defTabSz="457200" rtl="0" fontAlgn="base">
        <a:spcBef>
          <a:spcPct val="0"/>
        </a:spcBef>
        <a:spcAft>
          <a:spcPct val="0"/>
        </a:spcAft>
        <a:defRPr sz="4400">
          <a:solidFill>
            <a:schemeClr val="bg1"/>
          </a:solidFill>
          <a:latin typeface="Arial" charset="0"/>
          <a:cs typeface="Arial" charset="0"/>
        </a:defRPr>
      </a:lvl7pPr>
      <a:lvl8pPr marL="1371600" algn="ctr" defTabSz="457200" rtl="0" fontAlgn="base">
        <a:spcBef>
          <a:spcPct val="0"/>
        </a:spcBef>
        <a:spcAft>
          <a:spcPct val="0"/>
        </a:spcAft>
        <a:defRPr sz="4400">
          <a:solidFill>
            <a:schemeClr val="bg1"/>
          </a:solidFill>
          <a:latin typeface="Arial" charset="0"/>
          <a:cs typeface="Arial" charset="0"/>
        </a:defRPr>
      </a:lvl8pPr>
      <a:lvl9pPr marL="1828800" algn="ctr" defTabSz="457200" rtl="0" fontAlgn="base">
        <a:spcBef>
          <a:spcPct val="0"/>
        </a:spcBef>
        <a:spcAft>
          <a:spcPct val="0"/>
        </a:spcAft>
        <a:defRPr sz="4400">
          <a:solidFill>
            <a:schemeClr val="bg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Geneva"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video" Target="file:///\\frisk-fil01\felles\redcar.wmv"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1"/>
          <p:cNvSpPr>
            <a:spLocks noGrp="1"/>
          </p:cNvSpPr>
          <p:nvPr>
            <p:ph type="title"/>
          </p:nvPr>
        </p:nvSpPr>
        <p:spPr>
          <a:xfrm>
            <a:off x="457200" y="5805263"/>
            <a:ext cx="8229600" cy="981299"/>
          </a:xfrm>
        </p:spPr>
        <p:txBody>
          <a:bodyPr>
            <a:normAutofit fontScale="90000"/>
          </a:bodyPr>
          <a:lstStyle/>
          <a:p>
            <a:pPr eaLnBrk="1" hangingPunct="1"/>
            <a:r>
              <a:rPr lang="nb-NO" dirty="0" smtClean="0">
                <a:latin typeface="Arial" charset="0"/>
                <a:cs typeface="Arial" charset="0"/>
              </a:rPr>
              <a:t>Ergonomi på </a:t>
            </a:r>
            <a:r>
              <a:rPr lang="nb-NO" dirty="0" smtClean="0">
                <a:latin typeface="Arial" charset="0"/>
                <a:cs typeface="Arial" charset="0"/>
              </a:rPr>
              <a:t>dataarbeidsplassen</a:t>
            </a:r>
            <a:br>
              <a:rPr lang="nb-NO" dirty="0" smtClean="0">
                <a:latin typeface="Arial" charset="0"/>
                <a:cs typeface="Arial" charset="0"/>
              </a:rPr>
            </a:br>
            <a:r>
              <a:rPr lang="nb-NO" dirty="0" smtClean="0">
                <a:latin typeface="Arial" charset="0"/>
                <a:cs typeface="Arial" charset="0"/>
              </a:rPr>
              <a:t>av Steinar Enga</a:t>
            </a:r>
            <a:r>
              <a:rPr lang="nb-NO" dirty="0" smtClean="0">
                <a:latin typeface="Arial" charset="0"/>
                <a:cs typeface="Arial" charset="0"/>
              </a:rPr>
              <a:t/>
            </a:r>
            <a:br>
              <a:rPr lang="nb-NO" dirty="0" smtClean="0">
                <a:latin typeface="Arial" charset="0"/>
                <a:cs typeface="Arial" charset="0"/>
              </a:rPr>
            </a:br>
            <a:endParaRPr lang="nb-NO" sz="27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38250" y="1285875"/>
            <a:ext cx="6667500" cy="428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64692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tel 1"/>
          <p:cNvSpPr>
            <a:spLocks noGrp="1"/>
          </p:cNvSpPr>
          <p:nvPr>
            <p:ph type="title"/>
          </p:nvPr>
        </p:nvSpPr>
        <p:spPr/>
        <p:txBody>
          <a:bodyPr/>
          <a:lstStyle/>
          <a:p>
            <a:r>
              <a:rPr lang="nb-NO" smtClean="0">
                <a:latin typeface="Arial" charset="0"/>
                <a:cs typeface="Arial" charset="0"/>
              </a:rPr>
              <a:t>Aktuelle forskrifter/veiledninger</a:t>
            </a:r>
          </a:p>
        </p:txBody>
      </p:sp>
      <p:sp>
        <p:nvSpPr>
          <p:cNvPr id="13315" name="Plassholder for innhold 2"/>
          <p:cNvSpPr>
            <a:spLocks noGrp="1"/>
          </p:cNvSpPr>
          <p:nvPr>
            <p:ph idx="1"/>
          </p:nvPr>
        </p:nvSpPr>
        <p:spPr/>
        <p:txBody>
          <a:bodyPr/>
          <a:lstStyle/>
          <a:p>
            <a:r>
              <a:rPr lang="nb-NO" smtClean="0">
                <a:latin typeface="Arial" charset="0"/>
                <a:cs typeface="Arial" charset="0"/>
              </a:rPr>
              <a:t>Forskrift om arbeid ved dataskjerm (lovdata.no)</a:t>
            </a:r>
          </a:p>
          <a:p>
            <a:r>
              <a:rPr lang="nb-NO" smtClean="0">
                <a:latin typeface="Arial" charset="0"/>
                <a:cs typeface="Arial" charset="0"/>
              </a:rPr>
              <a:t>Veiledning til forskrift om arbeid ved dataskjerm (arbeidtilsynet.no)</a:t>
            </a:r>
          </a:p>
        </p:txBody>
      </p:sp>
    </p:spTree>
    <p:extLst>
      <p:ext uri="{BB962C8B-B14F-4D97-AF65-F5344CB8AC3E}">
        <p14:creationId xmlns:p14="http://schemas.microsoft.com/office/powerpoint/2010/main" xmlns="" val="2192687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a:xfrm>
            <a:off x="457200" y="115888"/>
            <a:ext cx="8229600" cy="1441450"/>
          </a:xfrm>
        </p:spPr>
        <p:txBody>
          <a:bodyPr/>
          <a:lstStyle/>
          <a:p>
            <a:pPr algn="l"/>
            <a:r>
              <a:rPr lang="nb-NO" smtClean="0">
                <a:latin typeface="Arial" charset="0"/>
                <a:cs typeface="Arial" charset="0"/>
              </a:rPr>
              <a:t>Forskrift om arbeid ved dataskjerm</a:t>
            </a:r>
          </a:p>
        </p:txBody>
      </p:sp>
      <p:sp>
        <p:nvSpPr>
          <p:cNvPr id="3" name="Plassholder for innhold 2"/>
          <p:cNvSpPr>
            <a:spLocks noGrp="1"/>
          </p:cNvSpPr>
          <p:nvPr>
            <p:ph idx="1"/>
          </p:nvPr>
        </p:nvSpPr>
        <p:spPr/>
        <p:txBody>
          <a:bodyPr>
            <a:normAutofit fontScale="92500"/>
          </a:bodyPr>
          <a:lstStyle/>
          <a:p>
            <a:pPr>
              <a:defRPr/>
            </a:pPr>
            <a:r>
              <a:rPr lang="nb-NO" b="1" dirty="0" smtClean="0"/>
              <a:t>§ 6.</a:t>
            </a:r>
            <a:r>
              <a:rPr lang="nb-NO" i="1" dirty="0" smtClean="0"/>
              <a:t>Vurdering og forebyggende tiltak</a:t>
            </a:r>
            <a:r>
              <a:rPr lang="nb-NO" dirty="0" smtClean="0"/>
              <a:t> </a:t>
            </a:r>
          </a:p>
          <a:p>
            <a:pPr>
              <a:buFont typeface="Arial" charset="0"/>
              <a:buNone/>
              <a:defRPr/>
            </a:pPr>
            <a:endParaRPr lang="nb-NO" dirty="0" smtClean="0"/>
          </a:p>
          <a:p>
            <a:pPr>
              <a:buFont typeface="Arial" charset="0"/>
              <a:buNone/>
              <a:defRPr/>
            </a:pPr>
            <a:r>
              <a:rPr lang="nb-NO" dirty="0" smtClean="0"/>
              <a:t>     Arbeidsgiver skal under planlegging, ved innkjøp av utstyr og ved oppfølging av dataskjermarbeidsplasser vurdere hvilke påvirkninger som samlet kan føre til fysiske og/eller psykiske helseskader. Arbeidsgiver skal igangsette tiltak for å motvirke disse. </a:t>
            </a:r>
          </a:p>
          <a:p>
            <a:pPr>
              <a:defRPr/>
            </a:pPr>
            <a:endParaRPr lang="nb-NO" dirty="0"/>
          </a:p>
        </p:txBody>
      </p:sp>
    </p:spTree>
    <p:extLst>
      <p:ext uri="{BB962C8B-B14F-4D97-AF65-F5344CB8AC3E}">
        <p14:creationId xmlns:p14="http://schemas.microsoft.com/office/powerpoint/2010/main" xmlns="" val="874187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tel 1"/>
          <p:cNvSpPr>
            <a:spLocks noGrp="1"/>
          </p:cNvSpPr>
          <p:nvPr>
            <p:ph type="title"/>
          </p:nvPr>
        </p:nvSpPr>
        <p:spPr>
          <a:xfrm>
            <a:off x="457200" y="188913"/>
            <a:ext cx="8229600" cy="1511300"/>
          </a:xfrm>
        </p:spPr>
        <p:txBody>
          <a:bodyPr/>
          <a:lstStyle/>
          <a:p>
            <a:pPr algn="l"/>
            <a:r>
              <a:rPr lang="nb-NO" smtClean="0">
                <a:latin typeface="Arial" charset="0"/>
                <a:cs typeface="Arial" charset="0"/>
              </a:rPr>
              <a:t>Forskrift om arbeid ved dataskjerm</a:t>
            </a:r>
          </a:p>
        </p:txBody>
      </p:sp>
      <p:sp>
        <p:nvSpPr>
          <p:cNvPr id="3" name="Plassholder for innhold 2"/>
          <p:cNvSpPr>
            <a:spLocks noGrp="1"/>
          </p:cNvSpPr>
          <p:nvPr>
            <p:ph idx="1"/>
          </p:nvPr>
        </p:nvSpPr>
        <p:spPr/>
        <p:txBody>
          <a:bodyPr>
            <a:normAutofit fontScale="92500" lnSpcReduction="20000"/>
          </a:bodyPr>
          <a:lstStyle/>
          <a:p>
            <a:pPr>
              <a:defRPr/>
            </a:pPr>
            <a:r>
              <a:rPr lang="nb-NO" b="1" dirty="0" smtClean="0"/>
              <a:t>§ 7.</a:t>
            </a:r>
            <a:r>
              <a:rPr lang="nb-NO" i="1" dirty="0" smtClean="0"/>
              <a:t>Daglig arbeidsrutine</a:t>
            </a:r>
            <a:r>
              <a:rPr lang="nb-NO" dirty="0" smtClean="0"/>
              <a:t> </a:t>
            </a:r>
          </a:p>
          <a:p>
            <a:pPr>
              <a:buFont typeface="Arial" charset="0"/>
              <a:buNone/>
              <a:defRPr/>
            </a:pPr>
            <a:endParaRPr lang="nb-NO" dirty="0" smtClean="0"/>
          </a:p>
          <a:p>
            <a:pPr>
              <a:buFont typeface="Arial" charset="0"/>
              <a:buNone/>
              <a:defRPr/>
            </a:pPr>
            <a:r>
              <a:rPr lang="nb-NO" dirty="0" smtClean="0"/>
              <a:t>	Arbeidsgiver skal tilrettelegge arbeidstakernes aktiviteter slik at det daglige arbeidet ved en dataskjerm regelmessig avbrytes av andre former for arbeidsoppgaver, eller hvor dette ikke er mulig, avbrytes av tid til nødvendig hvile og restituering slik at helseskadelige påvirkninger unngås. </a:t>
            </a:r>
          </a:p>
          <a:p>
            <a:pPr>
              <a:defRPr/>
            </a:pPr>
            <a:endParaRPr lang="nb-NO" dirty="0"/>
          </a:p>
        </p:txBody>
      </p:sp>
    </p:spTree>
    <p:extLst>
      <p:ext uri="{BB962C8B-B14F-4D97-AF65-F5344CB8AC3E}">
        <p14:creationId xmlns:p14="http://schemas.microsoft.com/office/powerpoint/2010/main" xmlns="" val="49113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395288" y="1052513"/>
            <a:ext cx="8291512" cy="1296987"/>
          </a:xfrm>
          <a:ln>
            <a:solidFill>
              <a:srgbClr val="FF0000"/>
            </a:solidFill>
            <a:miter lim="800000"/>
            <a:headEnd/>
            <a:tailEnd/>
          </a:ln>
        </p:spPr>
        <p:txBody>
          <a:bodyPr/>
          <a:lstStyle/>
          <a:p>
            <a:r>
              <a:rPr lang="nb-NO" smtClean="0">
                <a:solidFill>
                  <a:srgbClr val="FF0000"/>
                </a:solidFill>
                <a:latin typeface="Arial" charset="0"/>
                <a:cs typeface="Arial" charset="0"/>
              </a:rPr>
              <a:t>Arbeidstakers ansvar</a:t>
            </a:r>
            <a:br>
              <a:rPr lang="nb-NO" smtClean="0">
                <a:solidFill>
                  <a:srgbClr val="FF0000"/>
                </a:solidFill>
                <a:latin typeface="Arial" charset="0"/>
                <a:cs typeface="Arial" charset="0"/>
              </a:rPr>
            </a:br>
            <a:r>
              <a:rPr lang="nb-NO" smtClean="0">
                <a:solidFill>
                  <a:srgbClr val="FF0000"/>
                </a:solidFill>
                <a:latin typeface="Arial" charset="0"/>
                <a:cs typeface="Arial" charset="0"/>
              </a:rPr>
              <a:t>Folketrygdlovens § 8.8</a:t>
            </a:r>
          </a:p>
        </p:txBody>
      </p:sp>
      <p:sp>
        <p:nvSpPr>
          <p:cNvPr id="16387" name="Rectangle 3"/>
          <p:cNvSpPr>
            <a:spLocks noGrp="1"/>
          </p:cNvSpPr>
          <p:nvPr>
            <p:ph type="body" idx="1"/>
          </p:nvPr>
        </p:nvSpPr>
        <p:spPr/>
        <p:txBody>
          <a:bodyPr/>
          <a:lstStyle/>
          <a:p>
            <a:endParaRPr lang="nb-NO" smtClean="0">
              <a:latin typeface="Arial" charset="0"/>
              <a:cs typeface="Arial" charset="0"/>
            </a:endParaRPr>
          </a:p>
          <a:p>
            <a:r>
              <a:rPr lang="nb-NO" sz="1800" smtClean="0">
                <a:latin typeface="Arial" charset="0"/>
                <a:cs typeface="Arial" charset="0"/>
              </a:rPr>
              <a:t>”Medlemmet har plikt til å gi opplysninger til arbeidsgiveren og trygdeetaten (NAV) om egen funksjonsevne og bidra til at hensiktsmessige tiltak for å tilrettelegge arbeidet og utprøving av funksjonsevnen blir utredet og iverksatt,…”</a:t>
            </a:r>
          </a:p>
          <a:p>
            <a:endParaRPr lang="nb-NO" sz="1800" smtClean="0">
              <a:latin typeface="Arial" charset="0"/>
              <a:cs typeface="Arial" charset="0"/>
            </a:endParaRPr>
          </a:p>
          <a:p>
            <a:r>
              <a:rPr lang="nb-NO" sz="1800" smtClean="0">
                <a:latin typeface="Arial" charset="0"/>
                <a:cs typeface="Arial" charset="0"/>
              </a:rPr>
              <a:t>”Retten til sykepenger faller bort dersom medlemmet uten rimelig grunn nekter å gi opplysninger eller medvirke til utredning, eller uten rimelig grunn nekter å ta imot tilbud om behandling, rehabilitering, tilrettelegging av arbeid og     arbeidsutprøving eller yrkesrettet attføring…”</a:t>
            </a:r>
          </a:p>
        </p:txBody>
      </p:sp>
    </p:spTree>
    <p:extLst>
      <p:ext uri="{BB962C8B-B14F-4D97-AF65-F5344CB8AC3E}">
        <p14:creationId xmlns:p14="http://schemas.microsoft.com/office/powerpoint/2010/main" xmlns="" val="4051326011"/>
      </p:ext>
    </p:extLst>
  </p:cSld>
  <p:clrMapOvr>
    <a:masterClrMapping/>
  </p:clrMapOvr>
  <p:transition>
    <p:sndAc>
      <p:stSnd>
        <p:snd r:embed="rId3" name="drumroll.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4593" y="1772816"/>
            <a:ext cx="8337420" cy="338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5791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defRPr/>
            </a:pPr>
            <a:r>
              <a:rPr lang="nb-NO" dirty="0" smtClean="0"/>
              <a:t>Praktiserer </a:t>
            </a:r>
            <a:r>
              <a:rPr lang="nb-NO" u="sng" dirty="0" smtClean="0"/>
              <a:t>du</a:t>
            </a:r>
            <a:r>
              <a:rPr lang="nb-NO" dirty="0" smtClean="0"/>
              <a:t> god ergonomi på jobben?</a:t>
            </a:r>
            <a:endParaRPr lang="nb-NO" dirty="0"/>
          </a:p>
        </p:txBody>
      </p:sp>
      <p:sp>
        <p:nvSpPr>
          <p:cNvPr id="11267" name="Plassholder for innhold 2"/>
          <p:cNvSpPr>
            <a:spLocks noGrp="1"/>
          </p:cNvSpPr>
          <p:nvPr>
            <p:ph idx="1"/>
          </p:nvPr>
        </p:nvSpPr>
        <p:spPr/>
        <p:txBody>
          <a:bodyPr/>
          <a:lstStyle/>
          <a:p>
            <a:r>
              <a:rPr lang="nb-NO" smtClean="0">
                <a:latin typeface="Arial" charset="0"/>
                <a:cs typeface="Arial" charset="0"/>
              </a:rPr>
              <a:t>Når du er på jobb: hvordan bruker du kroppen? </a:t>
            </a:r>
          </a:p>
          <a:p>
            <a:r>
              <a:rPr lang="nb-NO" smtClean="0">
                <a:latin typeface="Arial" charset="0"/>
                <a:cs typeface="Arial" charset="0"/>
              </a:rPr>
              <a:t>Hvordan kan du bruke kroppen slik at du unngår rygg/nakke/skulderplager?</a:t>
            </a:r>
          </a:p>
        </p:txBody>
      </p:sp>
      <p:pic>
        <p:nvPicPr>
          <p:cNvPr id="11268" name="Picture 2" descr="C:\Users\Rasmus\Documents\jobb\presentasjoner\BILDE FEIL RYGGBRUK.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04988" y="4640263"/>
            <a:ext cx="4914900" cy="221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28292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tel 3"/>
          <p:cNvSpPr>
            <a:spLocks noGrp="1"/>
          </p:cNvSpPr>
          <p:nvPr>
            <p:ph type="title"/>
          </p:nvPr>
        </p:nvSpPr>
        <p:spPr/>
        <p:txBody>
          <a:bodyPr/>
          <a:lstStyle/>
          <a:p>
            <a:r>
              <a:rPr lang="nb-NO" smtClean="0">
                <a:latin typeface="Arial" charset="0"/>
                <a:cs typeface="Arial" charset="0"/>
              </a:rPr>
              <a:t>Ergonomi på kontoret</a:t>
            </a:r>
          </a:p>
        </p:txBody>
      </p:sp>
      <p:sp>
        <p:nvSpPr>
          <p:cNvPr id="18435" name="Plassholder for innhold 4"/>
          <p:cNvSpPr>
            <a:spLocks noGrp="1"/>
          </p:cNvSpPr>
          <p:nvPr>
            <p:ph sz="half" idx="1"/>
          </p:nvPr>
        </p:nvSpPr>
        <p:spPr>
          <a:xfrm>
            <a:off x="457200" y="2286000"/>
            <a:ext cx="4038600" cy="3840163"/>
          </a:xfrm>
        </p:spPr>
        <p:txBody>
          <a:bodyPr/>
          <a:lstStyle/>
          <a:p>
            <a:r>
              <a:rPr lang="nb-NO" smtClean="0">
                <a:latin typeface="Arial" charset="0"/>
                <a:cs typeface="Arial" charset="0"/>
              </a:rPr>
              <a:t>Hvordan er stolen? Skrivebordet? Og PC-utstyr?</a:t>
            </a:r>
          </a:p>
          <a:p>
            <a:r>
              <a:rPr lang="nb-NO" smtClean="0">
                <a:latin typeface="Arial" charset="0"/>
                <a:cs typeface="Arial" charset="0"/>
              </a:rPr>
              <a:t>Hvilke anbefalinger gjelder?</a:t>
            </a:r>
          </a:p>
        </p:txBody>
      </p:sp>
      <p:sp>
        <p:nvSpPr>
          <p:cNvPr id="18436" name="Plassholder for innhold 1"/>
          <p:cNvSpPr>
            <a:spLocks noGrp="1"/>
          </p:cNvSpPr>
          <p:nvPr>
            <p:ph sz="half" idx="2"/>
          </p:nvPr>
        </p:nvSpPr>
        <p:spPr>
          <a:xfrm>
            <a:off x="4648200" y="2286000"/>
            <a:ext cx="4038600" cy="3840163"/>
          </a:xfrm>
        </p:spPr>
        <p:txBody>
          <a:bodyPr/>
          <a:lstStyle/>
          <a:p>
            <a:endParaRPr lang="nb-NO" smtClean="0">
              <a:latin typeface="Arial" charset="0"/>
              <a:cs typeface="Arial" charset="0"/>
            </a:endParaRPr>
          </a:p>
        </p:txBody>
      </p:sp>
      <p:pic>
        <p:nvPicPr>
          <p:cNvPr id="18437" name="Picture 4" descr="datagam"/>
          <p:cNvPicPr>
            <a:picLocks noChangeAspect="1" noChangeArrowheads="1"/>
          </p:cNvPicPr>
          <p:nvPr/>
        </p:nvPicPr>
        <p:blipFill>
          <a:blip r:embed="rId2">
            <a:extLst>
              <a:ext uri="{28A0092B-C50C-407E-A947-70E740481C1C}">
                <a14:useLocalDpi xmlns:a14="http://schemas.microsoft.com/office/drawing/2010/main" xmlns="" val="0"/>
              </a:ext>
            </a:extLst>
          </a:blip>
          <a:srcRect l="32480" t="44199" b="12277"/>
          <a:stretch>
            <a:fillRect/>
          </a:stretch>
        </p:blipFill>
        <p:spPr bwMode="auto">
          <a:xfrm>
            <a:off x="4697413" y="2852738"/>
            <a:ext cx="4440237" cy="400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08954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2588" y="188640"/>
            <a:ext cx="8229600" cy="928687"/>
          </a:xfrm>
        </p:spPr>
        <p:txBody>
          <a:bodyPr/>
          <a:lstStyle/>
          <a:p>
            <a:r>
              <a:rPr lang="nb-NO" dirty="0" smtClean="0"/>
              <a:t>Utsatte områder</a:t>
            </a:r>
            <a:endParaRPr lang="nb-NO" dirty="0"/>
          </a:p>
        </p:txBody>
      </p:sp>
      <p:sp>
        <p:nvSpPr>
          <p:cNvPr id="4" name="Plassholder for innhold 3"/>
          <p:cNvSpPr>
            <a:spLocks noGrp="1"/>
          </p:cNvSpPr>
          <p:nvPr>
            <p:ph sz="half" idx="2"/>
          </p:nvPr>
        </p:nvSpPr>
        <p:spPr/>
        <p:txBody>
          <a:bodyPr/>
          <a:lstStyle/>
          <a:p>
            <a:endParaRPr lang="nb-NO" dirty="0"/>
          </a:p>
        </p:txBody>
      </p:sp>
      <p:sp>
        <p:nvSpPr>
          <p:cNvPr id="5" name="Plassholder for tekst 4"/>
          <p:cNvSpPr>
            <a:spLocks noGrp="1"/>
          </p:cNvSpPr>
          <p:nvPr>
            <p:ph type="body" sz="quarter" idx="3"/>
          </p:nvPr>
        </p:nvSpPr>
        <p:spPr/>
        <p:txBody>
          <a:bodyPr/>
          <a:lstStyle/>
          <a:p>
            <a:endParaRPr lang="nb-NO"/>
          </a:p>
        </p:txBody>
      </p:sp>
      <p:sp>
        <p:nvSpPr>
          <p:cNvPr id="6" name="Plassholder for innhold 5"/>
          <p:cNvSpPr>
            <a:spLocks noGrp="1"/>
          </p:cNvSpPr>
          <p:nvPr>
            <p:ph sz="quarter" idx="4"/>
          </p:nvPr>
        </p:nvSpPr>
        <p:spPr/>
        <p:txBody>
          <a:bodyPr/>
          <a:lstStyle/>
          <a:p>
            <a:pPr>
              <a:buNone/>
            </a:pPr>
            <a:endParaRPr lang="nb-NO"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1720" y="1442765"/>
            <a:ext cx="4499333" cy="46833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64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0" y="151463"/>
            <a:ext cx="4072967" cy="1848788"/>
          </a:xfrm>
        </p:spPr>
        <p:txBody>
          <a:bodyPr/>
          <a:lstStyle/>
          <a:p>
            <a:r>
              <a:rPr lang="nb-NO" dirty="0" smtClean="0"/>
              <a:t>Kontor-arbeidsplassen</a:t>
            </a:r>
            <a:endParaRPr lang="nb-NO" dirty="0"/>
          </a:p>
        </p:txBody>
      </p:sp>
      <p:sp>
        <p:nvSpPr>
          <p:cNvPr id="6" name="Plassholder for innhold 5"/>
          <p:cNvSpPr>
            <a:spLocks noGrp="1"/>
          </p:cNvSpPr>
          <p:nvPr>
            <p:ph idx="1"/>
          </p:nvPr>
        </p:nvSpPr>
        <p:spPr>
          <a:xfrm>
            <a:off x="457200" y="2143125"/>
            <a:ext cx="3615767" cy="3446115"/>
          </a:xfrm>
        </p:spPr>
        <p:txBody>
          <a:bodyPr/>
          <a:lstStyle/>
          <a:p>
            <a:r>
              <a:rPr lang="nb-NO" dirty="0" smtClean="0"/>
              <a:t>Dette er nesten optimalt…</a:t>
            </a:r>
          </a:p>
          <a:p>
            <a:pPr marL="0" indent="0">
              <a:buNone/>
            </a:pPr>
            <a:endParaRPr lang="nb-NO" dirty="0" smtClean="0"/>
          </a:p>
          <a:p>
            <a:pPr marL="0" indent="0">
              <a:buNone/>
            </a:pPr>
            <a:r>
              <a:rPr lang="nb-NO" dirty="0" smtClean="0"/>
              <a:t>…hva er galt i bildet? </a:t>
            </a:r>
            <a:endParaRPr lang="nb-NO"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72967" y="151462"/>
            <a:ext cx="4891521" cy="5869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9009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tel 1"/>
          <p:cNvSpPr>
            <a:spLocks noGrp="1"/>
          </p:cNvSpPr>
          <p:nvPr>
            <p:ph type="title"/>
          </p:nvPr>
        </p:nvSpPr>
        <p:spPr/>
        <p:txBody>
          <a:bodyPr/>
          <a:lstStyle/>
          <a:p>
            <a:r>
              <a:rPr lang="nb-NO" smtClean="0">
                <a:latin typeface="Arial" charset="0"/>
                <a:cs typeface="Arial" charset="0"/>
              </a:rPr>
              <a:t>Innhold</a:t>
            </a:r>
          </a:p>
        </p:txBody>
      </p:sp>
      <p:sp>
        <p:nvSpPr>
          <p:cNvPr id="7171" name="Plassholder for innhold 2"/>
          <p:cNvSpPr>
            <a:spLocks noGrp="1"/>
          </p:cNvSpPr>
          <p:nvPr>
            <p:ph idx="1"/>
          </p:nvPr>
        </p:nvSpPr>
        <p:spPr/>
        <p:txBody>
          <a:bodyPr/>
          <a:lstStyle/>
          <a:p>
            <a:r>
              <a:rPr lang="nb-NO" smtClean="0">
                <a:latin typeface="Arial" charset="0"/>
                <a:cs typeface="Arial" charset="0"/>
              </a:rPr>
              <a:t>Bakteppe, årsaker til sykefravær</a:t>
            </a:r>
          </a:p>
          <a:p>
            <a:r>
              <a:rPr lang="nb-NO" smtClean="0">
                <a:latin typeface="Arial" charset="0"/>
                <a:cs typeface="Arial" charset="0"/>
              </a:rPr>
              <a:t>Ergonomi dataarbeidsplassen</a:t>
            </a:r>
          </a:p>
          <a:p>
            <a:r>
              <a:rPr lang="nb-NO" smtClean="0">
                <a:latin typeface="Arial" charset="0"/>
                <a:cs typeface="Arial" charset="0"/>
              </a:rPr>
              <a:t>Konkret verktøy for egenkontroll</a:t>
            </a:r>
          </a:p>
        </p:txBody>
      </p:sp>
    </p:spTree>
    <p:extLst>
      <p:ext uri="{BB962C8B-B14F-4D97-AF65-F5344CB8AC3E}">
        <p14:creationId xmlns:p14="http://schemas.microsoft.com/office/powerpoint/2010/main" xmlns="" val="2825945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tel 12"/>
          <p:cNvSpPr>
            <a:spLocks noGrp="1"/>
          </p:cNvSpPr>
          <p:nvPr>
            <p:ph type="title"/>
          </p:nvPr>
        </p:nvSpPr>
        <p:spPr>
          <a:xfrm>
            <a:off x="457200" y="476250"/>
            <a:ext cx="8229600" cy="1296988"/>
          </a:xfrm>
        </p:spPr>
        <p:txBody>
          <a:bodyPr/>
          <a:lstStyle/>
          <a:p>
            <a:r>
              <a:rPr lang="nb-NO" smtClean="0">
                <a:latin typeface="Arial" charset="0"/>
                <a:cs typeface="Arial" charset="0"/>
              </a:rPr>
              <a:t>STOLEN</a:t>
            </a:r>
          </a:p>
        </p:txBody>
      </p:sp>
      <p:sp>
        <p:nvSpPr>
          <p:cNvPr id="19459" name="Plassholder for tekst 3"/>
          <p:cNvSpPr>
            <a:spLocks noGrp="1"/>
          </p:cNvSpPr>
          <p:nvPr>
            <p:ph type="body" idx="1"/>
          </p:nvPr>
        </p:nvSpPr>
        <p:spPr/>
        <p:txBody>
          <a:bodyPr/>
          <a:lstStyle/>
          <a:p>
            <a:endParaRPr lang="nb-NO" smtClean="0">
              <a:latin typeface="Arial" charset="0"/>
              <a:cs typeface="Arial" charset="0"/>
            </a:endParaRPr>
          </a:p>
        </p:txBody>
      </p:sp>
      <p:sp>
        <p:nvSpPr>
          <p:cNvPr id="14" name="Plassholder for innhold 13"/>
          <p:cNvSpPr>
            <a:spLocks noGrp="1"/>
          </p:cNvSpPr>
          <p:nvPr>
            <p:ph sz="half" idx="2"/>
          </p:nvPr>
        </p:nvSpPr>
        <p:spPr/>
        <p:txBody>
          <a:bodyPr>
            <a:normAutofit lnSpcReduction="10000"/>
          </a:bodyPr>
          <a:lstStyle/>
          <a:p>
            <a:pPr>
              <a:lnSpc>
                <a:spcPct val="90000"/>
              </a:lnSpc>
              <a:defRPr/>
            </a:pPr>
            <a:r>
              <a:rPr lang="nb-NO" dirty="0" smtClean="0"/>
              <a:t>Enkelt kunne stilles inn i sittende</a:t>
            </a:r>
          </a:p>
          <a:p>
            <a:pPr>
              <a:lnSpc>
                <a:spcPct val="90000"/>
              </a:lnSpc>
              <a:buFontTx/>
              <a:buChar char="•"/>
              <a:defRPr/>
            </a:pPr>
            <a:endParaRPr lang="nb-NO" sz="1050" dirty="0" smtClean="0"/>
          </a:p>
          <a:p>
            <a:pPr>
              <a:lnSpc>
                <a:spcPct val="90000"/>
              </a:lnSpc>
              <a:buFontTx/>
              <a:buChar char="•"/>
              <a:defRPr/>
            </a:pPr>
            <a:r>
              <a:rPr lang="nb-NO" dirty="0" smtClean="0"/>
              <a:t>Ha uavhengig rygg og sete</a:t>
            </a:r>
          </a:p>
          <a:p>
            <a:pPr>
              <a:lnSpc>
                <a:spcPct val="90000"/>
              </a:lnSpc>
              <a:buFontTx/>
              <a:buChar char="•"/>
              <a:defRPr/>
            </a:pPr>
            <a:endParaRPr lang="nb-NO" sz="1050" dirty="0" smtClean="0"/>
          </a:p>
          <a:p>
            <a:pPr>
              <a:lnSpc>
                <a:spcPct val="90000"/>
              </a:lnSpc>
              <a:buFontTx/>
              <a:buChar char="•"/>
              <a:defRPr/>
            </a:pPr>
            <a:r>
              <a:rPr lang="nb-NO" dirty="0" smtClean="0"/>
              <a:t>Være stødig </a:t>
            </a:r>
          </a:p>
          <a:p>
            <a:pPr>
              <a:lnSpc>
                <a:spcPct val="90000"/>
              </a:lnSpc>
              <a:buFontTx/>
              <a:buChar char="•"/>
              <a:defRPr/>
            </a:pPr>
            <a:endParaRPr lang="nb-NO" sz="1050" dirty="0" smtClean="0"/>
          </a:p>
          <a:p>
            <a:pPr>
              <a:lnSpc>
                <a:spcPct val="90000"/>
              </a:lnSpc>
              <a:buFontTx/>
              <a:buChar char="•"/>
              <a:defRPr/>
            </a:pPr>
            <a:r>
              <a:rPr lang="nb-NO" dirty="0" smtClean="0"/>
              <a:t>Ha hjul tilpasset gulvbelegget</a:t>
            </a:r>
          </a:p>
          <a:p>
            <a:pPr>
              <a:lnSpc>
                <a:spcPct val="90000"/>
              </a:lnSpc>
              <a:buFontTx/>
              <a:buChar char="•"/>
              <a:defRPr/>
            </a:pPr>
            <a:endParaRPr lang="nb-NO" sz="1050" dirty="0" smtClean="0"/>
          </a:p>
          <a:p>
            <a:pPr>
              <a:lnSpc>
                <a:spcPct val="90000"/>
              </a:lnSpc>
              <a:buFontTx/>
              <a:buChar char="•"/>
              <a:defRPr/>
            </a:pPr>
            <a:r>
              <a:rPr lang="nb-NO" dirty="0" smtClean="0"/>
              <a:t>Underarmsstøtter skal ikke hindre nærhet til arbeidsverktøyet </a:t>
            </a:r>
          </a:p>
          <a:p>
            <a:pPr>
              <a:defRPr/>
            </a:pPr>
            <a:endParaRPr lang="nb-NO" dirty="0"/>
          </a:p>
        </p:txBody>
      </p:sp>
      <p:sp>
        <p:nvSpPr>
          <p:cNvPr id="19461" name="Plassholder for tekst 4"/>
          <p:cNvSpPr>
            <a:spLocks noGrp="1"/>
          </p:cNvSpPr>
          <p:nvPr>
            <p:ph type="body" sz="quarter" idx="3"/>
          </p:nvPr>
        </p:nvSpPr>
        <p:spPr/>
        <p:txBody>
          <a:bodyPr/>
          <a:lstStyle/>
          <a:p>
            <a:endParaRPr lang="nb-NO" smtClean="0">
              <a:latin typeface="Arial" charset="0"/>
              <a:cs typeface="Arial" charset="0"/>
            </a:endParaRPr>
          </a:p>
        </p:txBody>
      </p:sp>
      <p:pic>
        <p:nvPicPr>
          <p:cNvPr id="194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2041525"/>
            <a:ext cx="4572000" cy="4810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26685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 calcmode="lin" valueType="num">
                                      <p:cBhvr additive="base">
                                        <p:cTn id="1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anim calcmode="lin" valueType="num">
                                      <p:cBhvr additive="base">
                                        <p:cTn id="1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anim calcmode="lin" valueType="num">
                                      <p:cBhvr additive="base">
                                        <p:cTn id="19"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xEl>
                                              <p:pRg st="8" end="8"/>
                                            </p:txEl>
                                          </p:spTgt>
                                        </p:tgtEl>
                                        <p:attrNameLst>
                                          <p:attrName>style.visibility</p:attrName>
                                        </p:attrNameLst>
                                      </p:cBhvr>
                                      <p:to>
                                        <p:strVal val="visible"/>
                                      </p:to>
                                    </p:set>
                                    <p:anim calcmode="lin" valueType="num">
                                      <p:cBhvr additive="base">
                                        <p:cTn id="23"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1"/>
          <p:cNvSpPr>
            <a:spLocks noGrp="1"/>
          </p:cNvSpPr>
          <p:nvPr>
            <p:ph type="title"/>
          </p:nvPr>
        </p:nvSpPr>
        <p:spPr>
          <a:xfrm>
            <a:off x="457200" y="404813"/>
            <a:ext cx="8229600" cy="1368425"/>
          </a:xfrm>
        </p:spPr>
        <p:txBody>
          <a:bodyPr/>
          <a:lstStyle/>
          <a:p>
            <a:r>
              <a:rPr lang="nb-NO" smtClean="0">
                <a:latin typeface="Arial" charset="0"/>
                <a:cs typeface="Arial" charset="0"/>
              </a:rPr>
              <a:t>Sittestillingen</a:t>
            </a:r>
          </a:p>
        </p:txBody>
      </p:sp>
      <p:sp>
        <p:nvSpPr>
          <p:cNvPr id="20483" name="Plassholder for tekst 3"/>
          <p:cNvSpPr>
            <a:spLocks noGrp="1"/>
          </p:cNvSpPr>
          <p:nvPr>
            <p:ph type="body" idx="1"/>
          </p:nvPr>
        </p:nvSpPr>
        <p:spPr/>
        <p:txBody>
          <a:bodyPr/>
          <a:lstStyle/>
          <a:p>
            <a:endParaRPr lang="nb-NO" smtClean="0">
              <a:latin typeface="Arial" charset="0"/>
              <a:cs typeface="Arial" charset="0"/>
            </a:endParaRPr>
          </a:p>
        </p:txBody>
      </p:sp>
      <p:sp>
        <p:nvSpPr>
          <p:cNvPr id="3" name="Plassholder for innhold 2"/>
          <p:cNvSpPr>
            <a:spLocks noGrp="1"/>
          </p:cNvSpPr>
          <p:nvPr>
            <p:ph sz="half" idx="2"/>
          </p:nvPr>
        </p:nvSpPr>
        <p:spPr/>
        <p:txBody>
          <a:bodyPr>
            <a:normAutofit fontScale="85000" lnSpcReduction="20000"/>
          </a:bodyPr>
          <a:lstStyle/>
          <a:p>
            <a:pPr>
              <a:lnSpc>
                <a:spcPct val="90000"/>
              </a:lnSpc>
              <a:buFontTx/>
              <a:buChar char="•"/>
              <a:defRPr/>
            </a:pPr>
            <a:r>
              <a:rPr lang="nb-NO" dirty="0" smtClean="0"/>
              <a:t>Lær deg stolens funksjoner og eksperimenter med innstillingene</a:t>
            </a:r>
          </a:p>
          <a:p>
            <a:pPr>
              <a:lnSpc>
                <a:spcPct val="90000"/>
              </a:lnSpc>
              <a:buFontTx/>
              <a:buChar char="•"/>
              <a:defRPr/>
            </a:pPr>
            <a:endParaRPr lang="nb-NO" sz="700" dirty="0" smtClean="0"/>
          </a:p>
          <a:p>
            <a:pPr>
              <a:lnSpc>
                <a:spcPct val="90000"/>
              </a:lnSpc>
              <a:buFontTx/>
              <a:buChar char="•"/>
              <a:defRPr/>
            </a:pPr>
            <a:r>
              <a:rPr lang="nb-NO" dirty="0" smtClean="0"/>
              <a:t>Pass på at du kan hvile føttene godt og stabilt på gulvet</a:t>
            </a:r>
          </a:p>
          <a:p>
            <a:pPr>
              <a:lnSpc>
                <a:spcPct val="90000"/>
              </a:lnSpc>
              <a:buFontTx/>
              <a:buChar char="•"/>
              <a:defRPr/>
            </a:pPr>
            <a:endParaRPr lang="nb-NO" sz="700" dirty="0" smtClean="0"/>
          </a:p>
          <a:p>
            <a:pPr>
              <a:lnSpc>
                <a:spcPct val="90000"/>
              </a:lnSpc>
              <a:buFontTx/>
              <a:buChar char="•"/>
              <a:defRPr/>
            </a:pPr>
            <a:r>
              <a:rPr lang="nb-NO" dirty="0" smtClean="0"/>
              <a:t>Unngå konsentrert trykk fra sete mot lår, knehase eller legg</a:t>
            </a:r>
          </a:p>
          <a:p>
            <a:pPr>
              <a:lnSpc>
                <a:spcPct val="90000"/>
              </a:lnSpc>
              <a:buFontTx/>
              <a:buChar char="•"/>
              <a:defRPr/>
            </a:pPr>
            <a:endParaRPr lang="nb-NO" sz="700" dirty="0" smtClean="0"/>
          </a:p>
          <a:p>
            <a:pPr>
              <a:lnSpc>
                <a:spcPct val="90000"/>
              </a:lnSpc>
              <a:buFontTx/>
              <a:buChar char="•"/>
              <a:defRPr/>
            </a:pPr>
            <a:r>
              <a:rPr lang="nb-NO" dirty="0" smtClean="0"/>
              <a:t>Still stolryggen slik at den kan gi deg god støtte mot nedre del av ryggen </a:t>
            </a:r>
            <a:endParaRPr lang="nb-NO" sz="2000" dirty="0" smtClean="0"/>
          </a:p>
          <a:p>
            <a:pPr>
              <a:lnSpc>
                <a:spcPct val="90000"/>
              </a:lnSpc>
              <a:buFontTx/>
              <a:buChar char="•"/>
              <a:defRPr/>
            </a:pPr>
            <a:endParaRPr lang="nb-NO" sz="700" dirty="0" smtClean="0"/>
          </a:p>
          <a:p>
            <a:pPr>
              <a:lnSpc>
                <a:spcPct val="90000"/>
              </a:lnSpc>
              <a:buFontTx/>
              <a:buChar char="•"/>
              <a:defRPr/>
            </a:pPr>
            <a:r>
              <a:rPr lang="nb-NO" dirty="0" smtClean="0"/>
              <a:t>Strekk ofte på bena og reis deg opp iblant </a:t>
            </a:r>
          </a:p>
          <a:p>
            <a:pPr>
              <a:lnSpc>
                <a:spcPct val="90000"/>
              </a:lnSpc>
              <a:buFontTx/>
              <a:buChar char="•"/>
              <a:defRPr/>
            </a:pPr>
            <a:r>
              <a:rPr lang="nb-NO" dirty="0" smtClean="0"/>
              <a:t>Varier sittestillingen. Den neste er den beste!</a:t>
            </a:r>
          </a:p>
          <a:p>
            <a:pPr>
              <a:defRPr/>
            </a:pPr>
            <a:endParaRPr lang="nb-NO" dirty="0"/>
          </a:p>
        </p:txBody>
      </p:sp>
      <p:sp>
        <p:nvSpPr>
          <p:cNvPr id="20485" name="Plassholder for tekst 4"/>
          <p:cNvSpPr>
            <a:spLocks noGrp="1"/>
          </p:cNvSpPr>
          <p:nvPr>
            <p:ph type="body" sz="quarter" idx="3"/>
          </p:nvPr>
        </p:nvSpPr>
        <p:spPr/>
        <p:txBody>
          <a:bodyPr/>
          <a:lstStyle/>
          <a:p>
            <a:endParaRPr lang="nb-NO" smtClean="0">
              <a:latin typeface="Arial" charset="0"/>
              <a:cs typeface="Arial" charset="0"/>
            </a:endParaRPr>
          </a:p>
        </p:txBody>
      </p:sp>
      <p:pic>
        <p:nvPicPr>
          <p:cNvPr id="204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5963" y="2308225"/>
            <a:ext cx="3049587" cy="3313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9744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1"/>
          <p:cNvSpPr>
            <a:spLocks noGrp="1"/>
          </p:cNvSpPr>
          <p:nvPr>
            <p:ph type="title"/>
          </p:nvPr>
        </p:nvSpPr>
        <p:spPr>
          <a:xfrm>
            <a:off x="457200" y="188913"/>
            <a:ext cx="8229600" cy="1270000"/>
          </a:xfrm>
        </p:spPr>
        <p:txBody>
          <a:bodyPr/>
          <a:lstStyle/>
          <a:p>
            <a:r>
              <a:rPr lang="nb-NO" smtClean="0">
                <a:latin typeface="Arial" charset="0"/>
                <a:cs typeface="Arial" charset="0"/>
              </a:rPr>
              <a:t>Skrivebordet</a:t>
            </a:r>
          </a:p>
        </p:txBody>
      </p:sp>
      <p:sp>
        <p:nvSpPr>
          <p:cNvPr id="21507" name="Plassholder for tekst 3"/>
          <p:cNvSpPr>
            <a:spLocks noGrp="1"/>
          </p:cNvSpPr>
          <p:nvPr>
            <p:ph type="body" idx="1"/>
          </p:nvPr>
        </p:nvSpPr>
        <p:spPr/>
        <p:txBody>
          <a:bodyPr/>
          <a:lstStyle/>
          <a:p>
            <a:endParaRPr lang="nb-NO" smtClean="0">
              <a:latin typeface="Arial" charset="0"/>
              <a:cs typeface="Arial" charset="0"/>
            </a:endParaRPr>
          </a:p>
        </p:txBody>
      </p:sp>
      <p:sp>
        <p:nvSpPr>
          <p:cNvPr id="3" name="Plassholder for innhold 2"/>
          <p:cNvSpPr>
            <a:spLocks noGrp="1"/>
          </p:cNvSpPr>
          <p:nvPr>
            <p:ph sz="half" idx="2"/>
          </p:nvPr>
        </p:nvSpPr>
        <p:spPr/>
        <p:txBody>
          <a:bodyPr/>
          <a:lstStyle/>
          <a:p>
            <a:r>
              <a:rPr lang="nb-NO" smtClean="0">
                <a:latin typeface="Arial" charset="0"/>
                <a:cs typeface="Arial" charset="0"/>
              </a:rPr>
              <a:t>Enkelt stillbar høyde</a:t>
            </a:r>
          </a:p>
          <a:p>
            <a:r>
              <a:rPr lang="nb-NO" smtClean="0">
                <a:latin typeface="Arial" charset="0"/>
                <a:cs typeface="Arial" charset="0"/>
              </a:rPr>
              <a:t>Unngå at skuffeseksjoner og lignende kommer i veien  for bena</a:t>
            </a:r>
          </a:p>
          <a:p>
            <a:r>
              <a:rPr lang="nb-NO" smtClean="0">
                <a:latin typeface="Arial" charset="0"/>
                <a:cs typeface="Arial" charset="0"/>
              </a:rPr>
              <a:t>God plass til utstyr etc</a:t>
            </a:r>
          </a:p>
          <a:p>
            <a:r>
              <a:rPr lang="nb-NO" smtClean="0">
                <a:latin typeface="Arial" charset="0"/>
                <a:cs typeface="Arial" charset="0"/>
              </a:rPr>
              <a:t>Matt overflate</a:t>
            </a:r>
          </a:p>
          <a:p>
            <a:r>
              <a:rPr lang="nb-NO" smtClean="0">
                <a:latin typeface="Arial" charset="0"/>
                <a:cs typeface="Arial" charset="0"/>
              </a:rPr>
              <a:t>VIKTIG: hvil underarmene på bordet ved bruk av tastatur!!!</a:t>
            </a:r>
          </a:p>
        </p:txBody>
      </p:sp>
      <p:sp>
        <p:nvSpPr>
          <p:cNvPr id="21509" name="Plassholder for tekst 4"/>
          <p:cNvSpPr>
            <a:spLocks noGrp="1"/>
          </p:cNvSpPr>
          <p:nvPr>
            <p:ph type="body" sz="quarter" idx="3"/>
          </p:nvPr>
        </p:nvSpPr>
        <p:spPr/>
        <p:txBody>
          <a:bodyPr/>
          <a:lstStyle/>
          <a:p>
            <a:endParaRPr lang="nb-NO" smtClean="0">
              <a:latin typeface="Arial" charset="0"/>
              <a:cs typeface="Arial" charset="0"/>
            </a:endParaRPr>
          </a:p>
        </p:txBody>
      </p:sp>
      <p:grpSp>
        <p:nvGrpSpPr>
          <p:cNvPr id="21510" name="Group 59"/>
          <p:cNvGrpSpPr>
            <a:grpSpLocks noGrp="1"/>
          </p:cNvGrpSpPr>
          <p:nvPr/>
        </p:nvGrpSpPr>
        <p:grpSpPr bwMode="auto">
          <a:xfrm>
            <a:off x="4645025" y="1444625"/>
            <a:ext cx="4041775" cy="4864100"/>
            <a:chOff x="521" y="1207"/>
            <a:chExt cx="1908" cy="2495"/>
          </a:xfrm>
        </p:grpSpPr>
        <p:sp>
          <p:nvSpPr>
            <p:cNvPr id="21511" name="Freeform 42"/>
            <p:cNvSpPr>
              <a:spLocks/>
            </p:cNvSpPr>
            <p:nvPr/>
          </p:nvSpPr>
          <p:spPr bwMode="auto">
            <a:xfrm>
              <a:off x="1474" y="2432"/>
              <a:ext cx="895" cy="21"/>
            </a:xfrm>
            <a:custGeom>
              <a:avLst/>
              <a:gdLst>
                <a:gd name="T0" fmla="*/ 0 w 895"/>
                <a:gd name="T1" fmla="*/ 12 h 21"/>
                <a:gd name="T2" fmla="*/ 19 w 895"/>
                <a:gd name="T3" fmla="*/ 21 h 21"/>
                <a:gd name="T4" fmla="*/ 208 w 895"/>
                <a:gd name="T5" fmla="*/ 15 h 21"/>
                <a:gd name="T6" fmla="*/ 781 w 895"/>
                <a:gd name="T7" fmla="*/ 0 h 21"/>
                <a:gd name="T8" fmla="*/ 880 w 895"/>
                <a:gd name="T9" fmla="*/ 0 h 21"/>
                <a:gd name="T10" fmla="*/ 895 w 895"/>
                <a:gd name="T11" fmla="*/ 21 h 21"/>
                <a:gd name="T12" fmla="*/ 0 60000 65536"/>
                <a:gd name="T13" fmla="*/ 0 60000 65536"/>
                <a:gd name="T14" fmla="*/ 0 60000 65536"/>
                <a:gd name="T15" fmla="*/ 0 60000 65536"/>
                <a:gd name="T16" fmla="*/ 0 60000 65536"/>
                <a:gd name="T17" fmla="*/ 0 60000 65536"/>
                <a:gd name="T18" fmla="*/ 0 w 895"/>
                <a:gd name="T19" fmla="*/ 0 h 21"/>
                <a:gd name="T20" fmla="*/ 895 w 89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895" h="21">
                  <a:moveTo>
                    <a:pt x="0" y="12"/>
                  </a:moveTo>
                  <a:lnTo>
                    <a:pt x="19" y="21"/>
                  </a:lnTo>
                  <a:lnTo>
                    <a:pt x="208" y="15"/>
                  </a:lnTo>
                  <a:lnTo>
                    <a:pt x="781" y="0"/>
                  </a:lnTo>
                  <a:lnTo>
                    <a:pt x="880" y="0"/>
                  </a:lnTo>
                  <a:lnTo>
                    <a:pt x="895" y="21"/>
                  </a:lnTo>
                </a:path>
              </a:pathLst>
            </a:custGeom>
            <a:solidFill>
              <a:schemeClr val="tx1"/>
            </a:solidFill>
            <a:ln w="57150">
              <a:solidFill>
                <a:srgbClr val="000066"/>
              </a:solidFill>
              <a:round/>
              <a:headEnd/>
              <a:tailEnd/>
            </a:ln>
          </p:spPr>
          <p:txBody>
            <a:bodyPr/>
            <a:lstStyle/>
            <a:p>
              <a:endParaRPr lang="nb-NO"/>
            </a:p>
          </p:txBody>
        </p:sp>
        <p:grpSp>
          <p:nvGrpSpPr>
            <p:cNvPr id="21512" name="Group 55"/>
            <p:cNvGrpSpPr>
              <a:grpSpLocks/>
            </p:cNvGrpSpPr>
            <p:nvPr/>
          </p:nvGrpSpPr>
          <p:grpSpPr bwMode="auto">
            <a:xfrm>
              <a:off x="521" y="1214"/>
              <a:ext cx="1907" cy="2515"/>
              <a:chOff x="385" y="1117"/>
              <a:chExt cx="2135" cy="2911"/>
            </a:xfrm>
          </p:grpSpPr>
          <p:sp>
            <p:nvSpPr>
              <p:cNvPr id="21513" name="Freeform 37"/>
              <p:cNvSpPr>
                <a:spLocks/>
              </p:cNvSpPr>
              <p:nvPr/>
            </p:nvSpPr>
            <p:spPr bwMode="auto">
              <a:xfrm>
                <a:off x="612" y="2568"/>
                <a:ext cx="1860" cy="58"/>
              </a:xfrm>
              <a:custGeom>
                <a:avLst/>
                <a:gdLst>
                  <a:gd name="T0" fmla="*/ 312 w 1860"/>
                  <a:gd name="T1" fmla="*/ 1 h 58"/>
                  <a:gd name="T2" fmla="*/ 222 w 1860"/>
                  <a:gd name="T3" fmla="*/ 1 h 58"/>
                  <a:gd name="T4" fmla="*/ 99 w 1860"/>
                  <a:gd name="T5" fmla="*/ 7 h 58"/>
                  <a:gd name="T6" fmla="*/ 42 w 1860"/>
                  <a:gd name="T7" fmla="*/ 10 h 58"/>
                  <a:gd name="T8" fmla="*/ 51 w 1860"/>
                  <a:gd name="T9" fmla="*/ 52 h 58"/>
                  <a:gd name="T10" fmla="*/ 351 w 1860"/>
                  <a:gd name="T11" fmla="*/ 44 h 58"/>
                  <a:gd name="T12" fmla="*/ 396 w 1860"/>
                  <a:gd name="T13" fmla="*/ 44 h 58"/>
                  <a:gd name="T14" fmla="*/ 487 w 1860"/>
                  <a:gd name="T15" fmla="*/ 44 h 58"/>
                  <a:gd name="T16" fmla="*/ 532 w 1860"/>
                  <a:gd name="T17" fmla="*/ 44 h 58"/>
                  <a:gd name="T18" fmla="*/ 666 w 1860"/>
                  <a:gd name="T19" fmla="*/ 40 h 58"/>
                  <a:gd name="T20" fmla="*/ 804 w 1860"/>
                  <a:gd name="T21" fmla="*/ 37 h 58"/>
                  <a:gd name="T22" fmla="*/ 972 w 1860"/>
                  <a:gd name="T23" fmla="*/ 34 h 58"/>
                  <a:gd name="T24" fmla="*/ 1143 w 1860"/>
                  <a:gd name="T25" fmla="*/ 31 h 58"/>
                  <a:gd name="T26" fmla="*/ 1299 w 1860"/>
                  <a:gd name="T27" fmla="*/ 31 h 58"/>
                  <a:gd name="T28" fmla="*/ 1425 w 1860"/>
                  <a:gd name="T29" fmla="*/ 28 h 58"/>
                  <a:gd name="T30" fmla="*/ 1545 w 1860"/>
                  <a:gd name="T31" fmla="*/ 25 h 58"/>
                  <a:gd name="T32" fmla="*/ 1719 w 1860"/>
                  <a:gd name="T33" fmla="*/ 19 h 58"/>
                  <a:gd name="T34" fmla="*/ 1860 w 1860"/>
                  <a:gd name="T35" fmla="*/ 19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60"/>
                  <a:gd name="T55" fmla="*/ 0 h 58"/>
                  <a:gd name="T56" fmla="*/ 1860 w 1860"/>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60" h="58">
                    <a:moveTo>
                      <a:pt x="312" y="1"/>
                    </a:moveTo>
                    <a:cubicBezTo>
                      <a:pt x="297" y="1"/>
                      <a:pt x="257" y="0"/>
                      <a:pt x="222" y="1"/>
                    </a:cubicBezTo>
                    <a:cubicBezTo>
                      <a:pt x="187" y="2"/>
                      <a:pt x="129" y="6"/>
                      <a:pt x="99" y="7"/>
                    </a:cubicBezTo>
                    <a:cubicBezTo>
                      <a:pt x="69" y="8"/>
                      <a:pt x="50" y="3"/>
                      <a:pt x="42" y="10"/>
                    </a:cubicBezTo>
                    <a:cubicBezTo>
                      <a:pt x="34" y="17"/>
                      <a:pt x="0" y="46"/>
                      <a:pt x="51" y="52"/>
                    </a:cubicBezTo>
                    <a:cubicBezTo>
                      <a:pt x="102" y="58"/>
                      <a:pt x="294" y="45"/>
                      <a:pt x="351" y="44"/>
                    </a:cubicBezTo>
                    <a:cubicBezTo>
                      <a:pt x="408" y="43"/>
                      <a:pt x="373" y="44"/>
                      <a:pt x="396" y="44"/>
                    </a:cubicBezTo>
                    <a:cubicBezTo>
                      <a:pt x="419" y="44"/>
                      <a:pt x="464" y="44"/>
                      <a:pt x="487" y="44"/>
                    </a:cubicBezTo>
                    <a:cubicBezTo>
                      <a:pt x="510" y="44"/>
                      <a:pt x="502" y="45"/>
                      <a:pt x="532" y="44"/>
                    </a:cubicBezTo>
                    <a:cubicBezTo>
                      <a:pt x="562" y="43"/>
                      <a:pt x="621" y="41"/>
                      <a:pt x="666" y="40"/>
                    </a:cubicBezTo>
                    <a:cubicBezTo>
                      <a:pt x="711" y="39"/>
                      <a:pt x="753" y="38"/>
                      <a:pt x="804" y="37"/>
                    </a:cubicBezTo>
                    <a:cubicBezTo>
                      <a:pt x="855" y="36"/>
                      <a:pt x="916" y="35"/>
                      <a:pt x="972" y="34"/>
                    </a:cubicBezTo>
                    <a:cubicBezTo>
                      <a:pt x="1028" y="33"/>
                      <a:pt x="1089" y="31"/>
                      <a:pt x="1143" y="31"/>
                    </a:cubicBezTo>
                    <a:cubicBezTo>
                      <a:pt x="1197" y="31"/>
                      <a:pt x="1252" y="32"/>
                      <a:pt x="1299" y="31"/>
                    </a:cubicBezTo>
                    <a:cubicBezTo>
                      <a:pt x="1346" y="30"/>
                      <a:pt x="1384" y="29"/>
                      <a:pt x="1425" y="28"/>
                    </a:cubicBezTo>
                    <a:cubicBezTo>
                      <a:pt x="1466" y="27"/>
                      <a:pt x="1496" y="26"/>
                      <a:pt x="1545" y="25"/>
                    </a:cubicBezTo>
                    <a:cubicBezTo>
                      <a:pt x="1594" y="24"/>
                      <a:pt x="1667" y="20"/>
                      <a:pt x="1719" y="19"/>
                    </a:cubicBezTo>
                    <a:cubicBezTo>
                      <a:pt x="1771" y="18"/>
                      <a:pt x="1831" y="19"/>
                      <a:pt x="1860" y="19"/>
                    </a:cubicBezTo>
                  </a:path>
                </a:pathLst>
              </a:custGeom>
              <a:solidFill>
                <a:srgbClr val="000066"/>
              </a:solidFill>
              <a:ln w="57150">
                <a:solidFill>
                  <a:srgbClr val="000066"/>
                </a:solidFill>
                <a:round/>
                <a:headEnd/>
                <a:tailEnd/>
              </a:ln>
            </p:spPr>
            <p:txBody>
              <a:bodyPr/>
              <a:lstStyle/>
              <a:p>
                <a:endParaRPr lang="nb-NO"/>
              </a:p>
            </p:txBody>
          </p:sp>
          <p:grpSp>
            <p:nvGrpSpPr>
              <p:cNvPr id="21514" name="Group 54"/>
              <p:cNvGrpSpPr>
                <a:grpSpLocks/>
              </p:cNvGrpSpPr>
              <p:nvPr/>
            </p:nvGrpSpPr>
            <p:grpSpPr bwMode="auto">
              <a:xfrm>
                <a:off x="385" y="1117"/>
                <a:ext cx="2135" cy="2911"/>
                <a:chOff x="385" y="1117"/>
                <a:chExt cx="2135" cy="2911"/>
              </a:xfrm>
            </p:grpSpPr>
            <p:sp>
              <p:nvSpPr>
                <p:cNvPr id="21515" name="Line 38"/>
                <p:cNvSpPr>
                  <a:spLocks noChangeShapeType="1"/>
                </p:cNvSpPr>
                <p:nvPr/>
              </p:nvSpPr>
              <p:spPr bwMode="auto">
                <a:xfrm flipV="1">
                  <a:off x="930" y="2523"/>
                  <a:ext cx="1587" cy="45"/>
                </a:xfrm>
                <a:prstGeom prst="line">
                  <a:avLst/>
                </a:prstGeom>
                <a:noFill/>
                <a:ln w="57150">
                  <a:solidFill>
                    <a:srgbClr val="000066"/>
                  </a:solidFill>
                  <a:round/>
                  <a:headEnd/>
                  <a:tailEnd/>
                </a:ln>
                <a:extLst>
                  <a:ext uri="{909E8E84-426E-40DD-AFC4-6F175D3DCCD1}">
                    <a14:hiddenFill xmlns:a14="http://schemas.microsoft.com/office/drawing/2010/main" xmlns="">
                      <a:noFill/>
                    </a14:hiddenFill>
                  </a:ext>
                </a:extLst>
              </p:spPr>
              <p:txBody>
                <a:bodyPr/>
                <a:lstStyle/>
                <a:p>
                  <a:endParaRPr lang="nb-NO"/>
                </a:p>
              </p:txBody>
            </p:sp>
            <p:grpSp>
              <p:nvGrpSpPr>
                <p:cNvPr id="21516" name="Group 53"/>
                <p:cNvGrpSpPr>
                  <a:grpSpLocks/>
                </p:cNvGrpSpPr>
                <p:nvPr/>
              </p:nvGrpSpPr>
              <p:grpSpPr bwMode="auto">
                <a:xfrm>
                  <a:off x="385" y="1117"/>
                  <a:ext cx="2135" cy="2911"/>
                  <a:chOff x="385" y="1117"/>
                  <a:chExt cx="2135" cy="2911"/>
                </a:xfrm>
              </p:grpSpPr>
              <p:grpSp>
                <p:nvGrpSpPr>
                  <p:cNvPr id="21517" name="Group 22"/>
                  <p:cNvGrpSpPr>
                    <a:grpSpLocks/>
                  </p:cNvGrpSpPr>
                  <p:nvPr/>
                </p:nvGrpSpPr>
                <p:grpSpPr bwMode="auto">
                  <a:xfrm>
                    <a:off x="431" y="1117"/>
                    <a:ext cx="2089" cy="2911"/>
                    <a:chOff x="2742" y="521"/>
                    <a:chExt cx="2089" cy="2911"/>
                  </a:xfrm>
                </p:grpSpPr>
                <p:grpSp>
                  <p:nvGrpSpPr>
                    <p:cNvPr id="21524" name="Group 23"/>
                    <p:cNvGrpSpPr>
                      <a:grpSpLocks/>
                    </p:cNvGrpSpPr>
                    <p:nvPr/>
                  </p:nvGrpSpPr>
                  <p:grpSpPr bwMode="auto">
                    <a:xfrm>
                      <a:off x="2742" y="521"/>
                      <a:ext cx="2089" cy="2911"/>
                      <a:chOff x="2742" y="521"/>
                      <a:chExt cx="2089" cy="2911"/>
                    </a:xfrm>
                  </p:grpSpPr>
                  <p:sp>
                    <p:nvSpPr>
                      <p:cNvPr id="21526" name="Freeform 24"/>
                      <p:cNvSpPr>
                        <a:spLocks/>
                      </p:cNvSpPr>
                      <p:nvPr/>
                    </p:nvSpPr>
                    <p:spPr bwMode="auto">
                      <a:xfrm>
                        <a:off x="3053" y="1026"/>
                        <a:ext cx="160" cy="777"/>
                      </a:xfrm>
                      <a:custGeom>
                        <a:avLst/>
                        <a:gdLst>
                          <a:gd name="T0" fmla="*/ 8 w 160"/>
                          <a:gd name="T1" fmla="*/ 0 h 777"/>
                          <a:gd name="T2" fmla="*/ 8 w 160"/>
                          <a:gd name="T3" fmla="*/ 45 h 777"/>
                          <a:gd name="T4" fmla="*/ 8 w 160"/>
                          <a:gd name="T5" fmla="*/ 91 h 777"/>
                          <a:gd name="T6" fmla="*/ 54 w 160"/>
                          <a:gd name="T7" fmla="*/ 136 h 777"/>
                          <a:gd name="T8" fmla="*/ 99 w 160"/>
                          <a:gd name="T9" fmla="*/ 181 h 777"/>
                          <a:gd name="T10" fmla="*/ 136 w 160"/>
                          <a:gd name="T11" fmla="*/ 246 h 777"/>
                          <a:gd name="T12" fmla="*/ 154 w 160"/>
                          <a:gd name="T13" fmla="*/ 321 h 777"/>
                          <a:gd name="T14" fmla="*/ 157 w 160"/>
                          <a:gd name="T15" fmla="*/ 417 h 777"/>
                          <a:gd name="T16" fmla="*/ 151 w 160"/>
                          <a:gd name="T17" fmla="*/ 507 h 777"/>
                          <a:gd name="T18" fmla="*/ 157 w 160"/>
                          <a:gd name="T19" fmla="*/ 591 h 777"/>
                          <a:gd name="T20" fmla="*/ 154 w 160"/>
                          <a:gd name="T21" fmla="*/ 696 h 777"/>
                          <a:gd name="T22" fmla="*/ 160 w 160"/>
                          <a:gd name="T23" fmla="*/ 777 h 7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
                          <a:gd name="T37" fmla="*/ 0 h 777"/>
                          <a:gd name="T38" fmla="*/ 160 w 160"/>
                          <a:gd name="T39" fmla="*/ 777 h 7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 h="777">
                            <a:moveTo>
                              <a:pt x="8" y="0"/>
                            </a:moveTo>
                            <a:cubicBezTo>
                              <a:pt x="8" y="15"/>
                              <a:pt x="8" y="30"/>
                              <a:pt x="8" y="45"/>
                            </a:cubicBezTo>
                            <a:cubicBezTo>
                              <a:pt x="8" y="60"/>
                              <a:pt x="0" y="76"/>
                              <a:pt x="8" y="91"/>
                            </a:cubicBezTo>
                            <a:cubicBezTo>
                              <a:pt x="16" y="106"/>
                              <a:pt x="39" y="121"/>
                              <a:pt x="54" y="136"/>
                            </a:cubicBezTo>
                            <a:cubicBezTo>
                              <a:pt x="69" y="151"/>
                              <a:pt x="85" y="163"/>
                              <a:pt x="99" y="181"/>
                            </a:cubicBezTo>
                            <a:cubicBezTo>
                              <a:pt x="113" y="199"/>
                              <a:pt x="127" y="223"/>
                              <a:pt x="136" y="246"/>
                            </a:cubicBezTo>
                            <a:cubicBezTo>
                              <a:pt x="145" y="269"/>
                              <a:pt x="151" y="293"/>
                              <a:pt x="154" y="321"/>
                            </a:cubicBezTo>
                            <a:cubicBezTo>
                              <a:pt x="157" y="349"/>
                              <a:pt x="157" y="386"/>
                              <a:pt x="157" y="417"/>
                            </a:cubicBezTo>
                            <a:cubicBezTo>
                              <a:pt x="157" y="448"/>
                              <a:pt x="151" y="478"/>
                              <a:pt x="151" y="507"/>
                            </a:cubicBezTo>
                            <a:cubicBezTo>
                              <a:pt x="151" y="536"/>
                              <a:pt x="157" y="560"/>
                              <a:pt x="157" y="591"/>
                            </a:cubicBezTo>
                            <a:cubicBezTo>
                              <a:pt x="157" y="622"/>
                              <a:pt x="153" y="665"/>
                              <a:pt x="154" y="696"/>
                            </a:cubicBezTo>
                            <a:cubicBezTo>
                              <a:pt x="155" y="727"/>
                              <a:pt x="159" y="760"/>
                              <a:pt x="160" y="777"/>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a:p>
                    </p:txBody>
                  </p:sp>
                  <p:grpSp>
                    <p:nvGrpSpPr>
                      <p:cNvPr id="21527" name="Group 25"/>
                      <p:cNvGrpSpPr>
                        <a:grpSpLocks/>
                      </p:cNvGrpSpPr>
                      <p:nvPr/>
                    </p:nvGrpSpPr>
                    <p:grpSpPr bwMode="auto">
                      <a:xfrm>
                        <a:off x="2742" y="521"/>
                        <a:ext cx="2089" cy="2911"/>
                        <a:chOff x="2742" y="521"/>
                        <a:chExt cx="2089" cy="2911"/>
                      </a:xfrm>
                    </p:grpSpPr>
                    <p:sp>
                      <p:nvSpPr>
                        <p:cNvPr id="21528" name="Freeform 26"/>
                        <p:cNvSpPr>
                          <a:spLocks/>
                        </p:cNvSpPr>
                        <p:nvPr/>
                      </p:nvSpPr>
                      <p:spPr bwMode="auto">
                        <a:xfrm>
                          <a:off x="2828" y="521"/>
                          <a:ext cx="454" cy="550"/>
                        </a:xfrm>
                        <a:custGeom>
                          <a:avLst/>
                          <a:gdLst>
                            <a:gd name="T0" fmla="*/ 52 w 454"/>
                            <a:gd name="T1" fmla="*/ 414 h 550"/>
                            <a:gd name="T2" fmla="*/ 52 w 454"/>
                            <a:gd name="T3" fmla="*/ 369 h 550"/>
                            <a:gd name="T4" fmla="*/ 7 w 454"/>
                            <a:gd name="T5" fmla="*/ 278 h 550"/>
                            <a:gd name="T6" fmla="*/ 7 w 454"/>
                            <a:gd name="T7" fmla="*/ 188 h 550"/>
                            <a:gd name="T8" fmla="*/ 52 w 454"/>
                            <a:gd name="T9" fmla="*/ 97 h 550"/>
                            <a:gd name="T10" fmla="*/ 97 w 454"/>
                            <a:gd name="T11" fmla="*/ 51 h 550"/>
                            <a:gd name="T12" fmla="*/ 188 w 454"/>
                            <a:gd name="T13" fmla="*/ 6 h 550"/>
                            <a:gd name="T14" fmla="*/ 302 w 454"/>
                            <a:gd name="T15" fmla="*/ 15 h 550"/>
                            <a:gd name="T16" fmla="*/ 368 w 454"/>
                            <a:gd name="T17" fmla="*/ 60 h 550"/>
                            <a:gd name="T18" fmla="*/ 423 w 454"/>
                            <a:gd name="T19" fmla="*/ 130 h 550"/>
                            <a:gd name="T20" fmla="*/ 453 w 454"/>
                            <a:gd name="T21" fmla="*/ 230 h 550"/>
                            <a:gd name="T22" fmla="*/ 428 w 454"/>
                            <a:gd name="T23" fmla="*/ 340 h 550"/>
                            <a:gd name="T24" fmla="*/ 403 w 454"/>
                            <a:gd name="T25" fmla="*/ 426 h 550"/>
                            <a:gd name="T26" fmla="*/ 370 w 454"/>
                            <a:gd name="T27" fmla="*/ 505 h 550"/>
                            <a:gd name="T28" fmla="*/ 327 w 454"/>
                            <a:gd name="T29" fmla="*/ 546 h 550"/>
                            <a:gd name="T30" fmla="*/ 282 w 454"/>
                            <a:gd name="T31" fmla="*/ 531 h 550"/>
                            <a:gd name="T32" fmla="*/ 233 w 454"/>
                            <a:gd name="T33" fmla="*/ 505 h 550"/>
                            <a:gd name="T34" fmla="*/ 188 w 454"/>
                            <a:gd name="T35" fmla="*/ 460 h 5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4"/>
                            <a:gd name="T55" fmla="*/ 0 h 550"/>
                            <a:gd name="T56" fmla="*/ 454 w 454"/>
                            <a:gd name="T57" fmla="*/ 550 h 5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4" h="550">
                              <a:moveTo>
                                <a:pt x="52" y="414"/>
                              </a:moveTo>
                              <a:cubicBezTo>
                                <a:pt x="55" y="403"/>
                                <a:pt x="59" y="392"/>
                                <a:pt x="52" y="369"/>
                              </a:cubicBezTo>
                              <a:cubicBezTo>
                                <a:pt x="45" y="346"/>
                                <a:pt x="14" y="308"/>
                                <a:pt x="7" y="278"/>
                              </a:cubicBezTo>
                              <a:cubicBezTo>
                                <a:pt x="0" y="248"/>
                                <a:pt x="0" y="218"/>
                                <a:pt x="7" y="188"/>
                              </a:cubicBezTo>
                              <a:cubicBezTo>
                                <a:pt x="14" y="158"/>
                                <a:pt x="37" y="120"/>
                                <a:pt x="52" y="97"/>
                              </a:cubicBezTo>
                              <a:cubicBezTo>
                                <a:pt x="67" y="74"/>
                                <a:pt x="74" y="66"/>
                                <a:pt x="97" y="51"/>
                              </a:cubicBezTo>
                              <a:cubicBezTo>
                                <a:pt x="120" y="36"/>
                                <a:pt x="154" y="12"/>
                                <a:pt x="188" y="6"/>
                              </a:cubicBezTo>
                              <a:cubicBezTo>
                                <a:pt x="222" y="0"/>
                                <a:pt x="272" y="6"/>
                                <a:pt x="302" y="15"/>
                              </a:cubicBezTo>
                              <a:cubicBezTo>
                                <a:pt x="332" y="24"/>
                                <a:pt x="348" y="41"/>
                                <a:pt x="368" y="60"/>
                              </a:cubicBezTo>
                              <a:cubicBezTo>
                                <a:pt x="388" y="79"/>
                                <a:pt x="409" y="102"/>
                                <a:pt x="423" y="130"/>
                              </a:cubicBezTo>
                              <a:cubicBezTo>
                                <a:pt x="437" y="158"/>
                                <a:pt x="452" y="195"/>
                                <a:pt x="453" y="230"/>
                              </a:cubicBezTo>
                              <a:cubicBezTo>
                                <a:pt x="454" y="265"/>
                                <a:pt x="436" y="307"/>
                                <a:pt x="428" y="340"/>
                              </a:cubicBezTo>
                              <a:cubicBezTo>
                                <a:pt x="420" y="373"/>
                                <a:pt x="413" y="399"/>
                                <a:pt x="403" y="426"/>
                              </a:cubicBezTo>
                              <a:cubicBezTo>
                                <a:pt x="393" y="453"/>
                                <a:pt x="383" y="485"/>
                                <a:pt x="370" y="505"/>
                              </a:cubicBezTo>
                              <a:cubicBezTo>
                                <a:pt x="357" y="525"/>
                                <a:pt x="342" y="542"/>
                                <a:pt x="327" y="546"/>
                              </a:cubicBezTo>
                              <a:cubicBezTo>
                                <a:pt x="312" y="550"/>
                                <a:pt x="298" y="538"/>
                                <a:pt x="282" y="531"/>
                              </a:cubicBezTo>
                              <a:cubicBezTo>
                                <a:pt x="266" y="524"/>
                                <a:pt x="249" y="517"/>
                                <a:pt x="233" y="505"/>
                              </a:cubicBezTo>
                              <a:cubicBezTo>
                                <a:pt x="217" y="493"/>
                                <a:pt x="203" y="475"/>
                                <a:pt x="188" y="460"/>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a:p>
                      </p:txBody>
                    </p:sp>
                    <p:sp>
                      <p:nvSpPr>
                        <p:cNvPr id="21529" name="Freeform 27"/>
                        <p:cNvSpPr>
                          <a:spLocks/>
                        </p:cNvSpPr>
                        <p:nvPr/>
                      </p:nvSpPr>
                      <p:spPr bwMode="auto">
                        <a:xfrm>
                          <a:off x="2742" y="936"/>
                          <a:ext cx="864" cy="1539"/>
                        </a:xfrm>
                        <a:custGeom>
                          <a:avLst/>
                          <a:gdLst>
                            <a:gd name="T0" fmla="*/ 144 w 864"/>
                            <a:gd name="T1" fmla="*/ 0 h 1539"/>
                            <a:gd name="T2" fmla="*/ 138 w 864"/>
                            <a:gd name="T3" fmla="*/ 45 h 1539"/>
                            <a:gd name="T4" fmla="*/ 126 w 864"/>
                            <a:gd name="T5" fmla="*/ 90 h 1539"/>
                            <a:gd name="T6" fmla="*/ 93 w 864"/>
                            <a:gd name="T7" fmla="*/ 135 h 1539"/>
                            <a:gd name="T8" fmla="*/ 54 w 864"/>
                            <a:gd name="T9" fmla="*/ 198 h 1539"/>
                            <a:gd name="T10" fmla="*/ 15 w 864"/>
                            <a:gd name="T11" fmla="*/ 288 h 1539"/>
                            <a:gd name="T12" fmla="*/ 2 w 864"/>
                            <a:gd name="T13" fmla="*/ 408 h 1539"/>
                            <a:gd name="T14" fmla="*/ 2 w 864"/>
                            <a:gd name="T15" fmla="*/ 498 h 1539"/>
                            <a:gd name="T16" fmla="*/ 9 w 864"/>
                            <a:gd name="T17" fmla="*/ 606 h 1539"/>
                            <a:gd name="T18" fmla="*/ 18 w 864"/>
                            <a:gd name="T19" fmla="*/ 714 h 1539"/>
                            <a:gd name="T20" fmla="*/ 33 w 864"/>
                            <a:gd name="T21" fmla="*/ 813 h 1539"/>
                            <a:gd name="T22" fmla="*/ 47 w 864"/>
                            <a:gd name="T23" fmla="*/ 906 h 1539"/>
                            <a:gd name="T24" fmla="*/ 47 w 864"/>
                            <a:gd name="T25" fmla="*/ 1043 h 1539"/>
                            <a:gd name="T26" fmla="*/ 47 w 864"/>
                            <a:gd name="T27" fmla="*/ 1179 h 1539"/>
                            <a:gd name="T28" fmla="*/ 39 w 864"/>
                            <a:gd name="T29" fmla="*/ 1296 h 1539"/>
                            <a:gd name="T30" fmla="*/ 66 w 864"/>
                            <a:gd name="T31" fmla="*/ 1428 h 1539"/>
                            <a:gd name="T32" fmla="*/ 153 w 864"/>
                            <a:gd name="T33" fmla="*/ 1497 h 1539"/>
                            <a:gd name="T34" fmla="*/ 273 w 864"/>
                            <a:gd name="T35" fmla="*/ 1527 h 1539"/>
                            <a:gd name="T36" fmla="*/ 450 w 864"/>
                            <a:gd name="T37" fmla="*/ 1536 h 1539"/>
                            <a:gd name="T38" fmla="*/ 612 w 864"/>
                            <a:gd name="T39" fmla="*/ 1539 h 1539"/>
                            <a:gd name="T40" fmla="*/ 705 w 864"/>
                            <a:gd name="T41" fmla="*/ 1533 h 1539"/>
                            <a:gd name="T42" fmla="*/ 795 w 864"/>
                            <a:gd name="T43" fmla="*/ 1524 h 1539"/>
                            <a:gd name="T44" fmla="*/ 864 w 864"/>
                            <a:gd name="T45" fmla="*/ 1496 h 15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4"/>
                            <a:gd name="T70" fmla="*/ 0 h 1539"/>
                            <a:gd name="T71" fmla="*/ 864 w 864"/>
                            <a:gd name="T72" fmla="*/ 1539 h 15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4" h="1539">
                              <a:moveTo>
                                <a:pt x="144" y="0"/>
                              </a:moveTo>
                              <a:cubicBezTo>
                                <a:pt x="144" y="8"/>
                                <a:pt x="141" y="30"/>
                                <a:pt x="138" y="45"/>
                              </a:cubicBezTo>
                              <a:cubicBezTo>
                                <a:pt x="135" y="60"/>
                                <a:pt x="133" y="75"/>
                                <a:pt x="126" y="90"/>
                              </a:cubicBezTo>
                              <a:cubicBezTo>
                                <a:pt x="119" y="105"/>
                                <a:pt x="105" y="117"/>
                                <a:pt x="93" y="135"/>
                              </a:cubicBezTo>
                              <a:cubicBezTo>
                                <a:pt x="81" y="153"/>
                                <a:pt x="67" y="173"/>
                                <a:pt x="54" y="198"/>
                              </a:cubicBezTo>
                              <a:cubicBezTo>
                                <a:pt x="41" y="223"/>
                                <a:pt x="24" y="253"/>
                                <a:pt x="15" y="288"/>
                              </a:cubicBezTo>
                              <a:cubicBezTo>
                                <a:pt x="6" y="323"/>
                                <a:pt x="4" y="373"/>
                                <a:pt x="2" y="408"/>
                              </a:cubicBezTo>
                              <a:cubicBezTo>
                                <a:pt x="0" y="443"/>
                                <a:pt x="1" y="465"/>
                                <a:pt x="2" y="498"/>
                              </a:cubicBezTo>
                              <a:cubicBezTo>
                                <a:pt x="3" y="531"/>
                                <a:pt x="6" y="570"/>
                                <a:pt x="9" y="606"/>
                              </a:cubicBezTo>
                              <a:cubicBezTo>
                                <a:pt x="12" y="642"/>
                                <a:pt x="14" y="680"/>
                                <a:pt x="18" y="714"/>
                              </a:cubicBezTo>
                              <a:cubicBezTo>
                                <a:pt x="22" y="748"/>
                                <a:pt x="28" y="781"/>
                                <a:pt x="33" y="813"/>
                              </a:cubicBezTo>
                              <a:cubicBezTo>
                                <a:pt x="38" y="845"/>
                                <a:pt x="45" y="868"/>
                                <a:pt x="47" y="906"/>
                              </a:cubicBezTo>
                              <a:cubicBezTo>
                                <a:pt x="49" y="944"/>
                                <a:pt x="47" y="998"/>
                                <a:pt x="47" y="1043"/>
                              </a:cubicBezTo>
                              <a:cubicBezTo>
                                <a:pt x="47" y="1088"/>
                                <a:pt x="48" y="1137"/>
                                <a:pt x="47" y="1179"/>
                              </a:cubicBezTo>
                              <a:cubicBezTo>
                                <a:pt x="46" y="1221"/>
                                <a:pt x="36" y="1255"/>
                                <a:pt x="39" y="1296"/>
                              </a:cubicBezTo>
                              <a:cubicBezTo>
                                <a:pt x="42" y="1337"/>
                                <a:pt x="47" y="1394"/>
                                <a:pt x="66" y="1428"/>
                              </a:cubicBezTo>
                              <a:cubicBezTo>
                                <a:pt x="85" y="1462"/>
                                <a:pt x="119" y="1481"/>
                                <a:pt x="153" y="1497"/>
                              </a:cubicBezTo>
                              <a:cubicBezTo>
                                <a:pt x="187" y="1513"/>
                                <a:pt x="224" y="1521"/>
                                <a:pt x="273" y="1527"/>
                              </a:cubicBezTo>
                              <a:cubicBezTo>
                                <a:pt x="322" y="1533"/>
                                <a:pt x="394" y="1534"/>
                                <a:pt x="450" y="1536"/>
                              </a:cubicBezTo>
                              <a:cubicBezTo>
                                <a:pt x="506" y="1538"/>
                                <a:pt x="570" y="1539"/>
                                <a:pt x="612" y="1539"/>
                              </a:cubicBezTo>
                              <a:cubicBezTo>
                                <a:pt x="654" y="1539"/>
                                <a:pt x="675" y="1535"/>
                                <a:pt x="705" y="1533"/>
                              </a:cubicBezTo>
                              <a:cubicBezTo>
                                <a:pt x="735" y="1531"/>
                                <a:pt x="769" y="1530"/>
                                <a:pt x="795" y="1524"/>
                              </a:cubicBezTo>
                              <a:cubicBezTo>
                                <a:pt x="821" y="1518"/>
                                <a:pt x="850" y="1502"/>
                                <a:pt x="864" y="1496"/>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a:p>
                      </p:txBody>
                    </p:sp>
                    <p:sp>
                      <p:nvSpPr>
                        <p:cNvPr id="21530" name="Freeform 28"/>
                        <p:cNvSpPr>
                          <a:spLocks/>
                        </p:cNvSpPr>
                        <p:nvPr/>
                      </p:nvSpPr>
                      <p:spPr bwMode="auto">
                        <a:xfrm>
                          <a:off x="3132" y="2108"/>
                          <a:ext cx="1023" cy="1324"/>
                        </a:xfrm>
                        <a:custGeom>
                          <a:avLst/>
                          <a:gdLst>
                            <a:gd name="T0" fmla="*/ 477 w 1023"/>
                            <a:gd name="T1" fmla="*/ 307 h 1324"/>
                            <a:gd name="T2" fmla="*/ 492 w 1023"/>
                            <a:gd name="T3" fmla="*/ 328 h 1324"/>
                            <a:gd name="T4" fmla="*/ 480 w 1023"/>
                            <a:gd name="T5" fmla="*/ 415 h 1324"/>
                            <a:gd name="T6" fmla="*/ 477 w 1023"/>
                            <a:gd name="T7" fmla="*/ 523 h 1324"/>
                            <a:gd name="T8" fmla="*/ 480 w 1023"/>
                            <a:gd name="T9" fmla="*/ 589 h 1324"/>
                            <a:gd name="T10" fmla="*/ 498 w 1023"/>
                            <a:gd name="T11" fmla="*/ 682 h 1324"/>
                            <a:gd name="T12" fmla="*/ 519 w 1023"/>
                            <a:gd name="T13" fmla="*/ 757 h 1324"/>
                            <a:gd name="T14" fmla="*/ 540 w 1023"/>
                            <a:gd name="T15" fmla="*/ 817 h 1324"/>
                            <a:gd name="T16" fmla="*/ 564 w 1023"/>
                            <a:gd name="T17" fmla="*/ 922 h 1324"/>
                            <a:gd name="T18" fmla="*/ 573 w 1023"/>
                            <a:gd name="T19" fmla="*/ 1030 h 1324"/>
                            <a:gd name="T20" fmla="*/ 573 w 1023"/>
                            <a:gd name="T21" fmla="*/ 1156 h 1324"/>
                            <a:gd name="T22" fmla="*/ 558 w 1023"/>
                            <a:gd name="T23" fmla="*/ 1222 h 1324"/>
                            <a:gd name="T24" fmla="*/ 558 w 1023"/>
                            <a:gd name="T25" fmla="*/ 1267 h 1324"/>
                            <a:gd name="T26" fmla="*/ 582 w 1023"/>
                            <a:gd name="T27" fmla="*/ 1312 h 1324"/>
                            <a:gd name="T28" fmla="*/ 645 w 1023"/>
                            <a:gd name="T29" fmla="*/ 1321 h 1324"/>
                            <a:gd name="T30" fmla="*/ 780 w 1023"/>
                            <a:gd name="T31" fmla="*/ 1294 h 1324"/>
                            <a:gd name="T32" fmla="*/ 852 w 1023"/>
                            <a:gd name="T33" fmla="*/ 1279 h 1324"/>
                            <a:gd name="T34" fmla="*/ 936 w 1023"/>
                            <a:gd name="T35" fmla="*/ 1270 h 1324"/>
                            <a:gd name="T36" fmla="*/ 1002 w 1023"/>
                            <a:gd name="T37" fmla="*/ 1237 h 1324"/>
                            <a:gd name="T38" fmla="*/ 1018 w 1023"/>
                            <a:gd name="T39" fmla="*/ 1186 h 1324"/>
                            <a:gd name="T40" fmla="*/ 973 w 1023"/>
                            <a:gd name="T41" fmla="*/ 1186 h 1324"/>
                            <a:gd name="T42" fmla="*/ 927 w 1023"/>
                            <a:gd name="T43" fmla="*/ 1186 h 1324"/>
                            <a:gd name="T44" fmla="*/ 882 w 1023"/>
                            <a:gd name="T45" fmla="*/ 1186 h 1324"/>
                            <a:gd name="T46" fmla="*/ 837 w 1023"/>
                            <a:gd name="T47" fmla="*/ 1186 h 1324"/>
                            <a:gd name="T48" fmla="*/ 746 w 1023"/>
                            <a:gd name="T49" fmla="*/ 1141 h 1324"/>
                            <a:gd name="T50" fmla="*/ 701 w 1023"/>
                            <a:gd name="T51" fmla="*/ 1095 h 1324"/>
                            <a:gd name="T52" fmla="*/ 696 w 1023"/>
                            <a:gd name="T53" fmla="*/ 1012 h 1324"/>
                            <a:gd name="T54" fmla="*/ 708 w 1023"/>
                            <a:gd name="T55" fmla="*/ 910 h 1324"/>
                            <a:gd name="T56" fmla="*/ 711 w 1023"/>
                            <a:gd name="T57" fmla="*/ 799 h 1324"/>
                            <a:gd name="T58" fmla="*/ 705 w 1023"/>
                            <a:gd name="T59" fmla="*/ 625 h 1324"/>
                            <a:gd name="T60" fmla="*/ 708 w 1023"/>
                            <a:gd name="T61" fmla="*/ 412 h 1324"/>
                            <a:gd name="T62" fmla="*/ 702 w 1023"/>
                            <a:gd name="T63" fmla="*/ 304 h 1324"/>
                            <a:gd name="T64" fmla="*/ 699 w 1023"/>
                            <a:gd name="T65" fmla="*/ 232 h 1324"/>
                            <a:gd name="T66" fmla="*/ 701 w 1023"/>
                            <a:gd name="T67" fmla="*/ 188 h 1324"/>
                            <a:gd name="T68" fmla="*/ 690 w 1023"/>
                            <a:gd name="T69" fmla="*/ 118 h 1324"/>
                            <a:gd name="T70" fmla="*/ 660 w 1023"/>
                            <a:gd name="T71" fmla="*/ 85 h 1324"/>
                            <a:gd name="T72" fmla="*/ 588 w 1023"/>
                            <a:gd name="T73" fmla="*/ 61 h 1324"/>
                            <a:gd name="T74" fmla="*/ 501 w 1023"/>
                            <a:gd name="T75" fmla="*/ 40 h 1324"/>
                            <a:gd name="T76" fmla="*/ 417 w 1023"/>
                            <a:gd name="T77" fmla="*/ 25 h 1324"/>
                            <a:gd name="T78" fmla="*/ 309 w 1023"/>
                            <a:gd name="T79" fmla="*/ 10 h 1324"/>
                            <a:gd name="T80" fmla="*/ 192 w 1023"/>
                            <a:gd name="T81" fmla="*/ 4 h 1324"/>
                            <a:gd name="T82" fmla="*/ 126 w 1023"/>
                            <a:gd name="T83" fmla="*/ 1 h 1324"/>
                            <a:gd name="T84" fmla="*/ 81 w 1023"/>
                            <a:gd name="T85" fmla="*/ 1 h 1324"/>
                            <a:gd name="T86" fmla="*/ 0 w 1023"/>
                            <a:gd name="T87" fmla="*/ 4 h 13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23"/>
                            <a:gd name="T133" fmla="*/ 0 h 1324"/>
                            <a:gd name="T134" fmla="*/ 1023 w 1023"/>
                            <a:gd name="T135" fmla="*/ 1324 h 13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23" h="1324">
                              <a:moveTo>
                                <a:pt x="477" y="307"/>
                              </a:moveTo>
                              <a:cubicBezTo>
                                <a:pt x="479" y="310"/>
                                <a:pt x="492" y="310"/>
                                <a:pt x="492" y="328"/>
                              </a:cubicBezTo>
                              <a:cubicBezTo>
                                <a:pt x="492" y="346"/>
                                <a:pt x="482" y="383"/>
                                <a:pt x="480" y="415"/>
                              </a:cubicBezTo>
                              <a:cubicBezTo>
                                <a:pt x="478" y="447"/>
                                <a:pt x="477" y="494"/>
                                <a:pt x="477" y="523"/>
                              </a:cubicBezTo>
                              <a:cubicBezTo>
                                <a:pt x="477" y="552"/>
                                <a:pt x="477" y="563"/>
                                <a:pt x="480" y="589"/>
                              </a:cubicBezTo>
                              <a:cubicBezTo>
                                <a:pt x="483" y="615"/>
                                <a:pt x="492" y="654"/>
                                <a:pt x="498" y="682"/>
                              </a:cubicBezTo>
                              <a:cubicBezTo>
                                <a:pt x="504" y="710"/>
                                <a:pt x="512" y="735"/>
                                <a:pt x="519" y="757"/>
                              </a:cubicBezTo>
                              <a:cubicBezTo>
                                <a:pt x="526" y="779"/>
                                <a:pt x="533" y="790"/>
                                <a:pt x="540" y="817"/>
                              </a:cubicBezTo>
                              <a:cubicBezTo>
                                <a:pt x="547" y="844"/>
                                <a:pt x="559" y="887"/>
                                <a:pt x="564" y="922"/>
                              </a:cubicBezTo>
                              <a:cubicBezTo>
                                <a:pt x="569" y="957"/>
                                <a:pt x="572" y="991"/>
                                <a:pt x="573" y="1030"/>
                              </a:cubicBezTo>
                              <a:cubicBezTo>
                                <a:pt x="574" y="1069"/>
                                <a:pt x="576" y="1124"/>
                                <a:pt x="573" y="1156"/>
                              </a:cubicBezTo>
                              <a:cubicBezTo>
                                <a:pt x="570" y="1188"/>
                                <a:pt x="560" y="1204"/>
                                <a:pt x="558" y="1222"/>
                              </a:cubicBezTo>
                              <a:cubicBezTo>
                                <a:pt x="556" y="1240"/>
                                <a:pt x="554" y="1252"/>
                                <a:pt x="558" y="1267"/>
                              </a:cubicBezTo>
                              <a:cubicBezTo>
                                <a:pt x="562" y="1282"/>
                                <a:pt x="568" y="1303"/>
                                <a:pt x="582" y="1312"/>
                              </a:cubicBezTo>
                              <a:cubicBezTo>
                                <a:pt x="596" y="1321"/>
                                <a:pt x="612" y="1324"/>
                                <a:pt x="645" y="1321"/>
                              </a:cubicBezTo>
                              <a:cubicBezTo>
                                <a:pt x="678" y="1318"/>
                                <a:pt x="746" y="1301"/>
                                <a:pt x="780" y="1294"/>
                              </a:cubicBezTo>
                              <a:cubicBezTo>
                                <a:pt x="814" y="1287"/>
                                <a:pt x="826" y="1283"/>
                                <a:pt x="852" y="1279"/>
                              </a:cubicBezTo>
                              <a:cubicBezTo>
                                <a:pt x="878" y="1275"/>
                                <a:pt x="911" y="1277"/>
                                <a:pt x="936" y="1270"/>
                              </a:cubicBezTo>
                              <a:cubicBezTo>
                                <a:pt x="961" y="1263"/>
                                <a:pt x="988" y="1251"/>
                                <a:pt x="1002" y="1237"/>
                              </a:cubicBezTo>
                              <a:cubicBezTo>
                                <a:pt x="1016" y="1223"/>
                                <a:pt x="1023" y="1194"/>
                                <a:pt x="1018" y="1186"/>
                              </a:cubicBezTo>
                              <a:cubicBezTo>
                                <a:pt x="1013" y="1178"/>
                                <a:pt x="988" y="1186"/>
                                <a:pt x="973" y="1186"/>
                              </a:cubicBezTo>
                              <a:cubicBezTo>
                                <a:pt x="958" y="1186"/>
                                <a:pt x="942" y="1186"/>
                                <a:pt x="927" y="1186"/>
                              </a:cubicBezTo>
                              <a:cubicBezTo>
                                <a:pt x="912" y="1186"/>
                                <a:pt x="897" y="1186"/>
                                <a:pt x="882" y="1186"/>
                              </a:cubicBezTo>
                              <a:cubicBezTo>
                                <a:pt x="867" y="1186"/>
                                <a:pt x="860" y="1193"/>
                                <a:pt x="837" y="1186"/>
                              </a:cubicBezTo>
                              <a:cubicBezTo>
                                <a:pt x="814" y="1179"/>
                                <a:pt x="769" y="1156"/>
                                <a:pt x="746" y="1141"/>
                              </a:cubicBezTo>
                              <a:cubicBezTo>
                                <a:pt x="723" y="1126"/>
                                <a:pt x="709" y="1116"/>
                                <a:pt x="701" y="1095"/>
                              </a:cubicBezTo>
                              <a:cubicBezTo>
                                <a:pt x="693" y="1074"/>
                                <a:pt x="695" y="1043"/>
                                <a:pt x="696" y="1012"/>
                              </a:cubicBezTo>
                              <a:cubicBezTo>
                                <a:pt x="697" y="981"/>
                                <a:pt x="706" y="945"/>
                                <a:pt x="708" y="910"/>
                              </a:cubicBezTo>
                              <a:cubicBezTo>
                                <a:pt x="710" y="875"/>
                                <a:pt x="711" y="846"/>
                                <a:pt x="711" y="799"/>
                              </a:cubicBezTo>
                              <a:cubicBezTo>
                                <a:pt x="711" y="752"/>
                                <a:pt x="705" y="689"/>
                                <a:pt x="705" y="625"/>
                              </a:cubicBezTo>
                              <a:cubicBezTo>
                                <a:pt x="705" y="561"/>
                                <a:pt x="708" y="465"/>
                                <a:pt x="708" y="412"/>
                              </a:cubicBezTo>
                              <a:cubicBezTo>
                                <a:pt x="708" y="359"/>
                                <a:pt x="704" y="334"/>
                                <a:pt x="702" y="304"/>
                              </a:cubicBezTo>
                              <a:cubicBezTo>
                                <a:pt x="700" y="274"/>
                                <a:pt x="699" y="251"/>
                                <a:pt x="699" y="232"/>
                              </a:cubicBezTo>
                              <a:cubicBezTo>
                                <a:pt x="699" y="213"/>
                                <a:pt x="702" y="207"/>
                                <a:pt x="701" y="188"/>
                              </a:cubicBezTo>
                              <a:cubicBezTo>
                                <a:pt x="700" y="169"/>
                                <a:pt x="697" y="135"/>
                                <a:pt x="690" y="118"/>
                              </a:cubicBezTo>
                              <a:cubicBezTo>
                                <a:pt x="683" y="101"/>
                                <a:pt x="677" y="95"/>
                                <a:pt x="660" y="85"/>
                              </a:cubicBezTo>
                              <a:cubicBezTo>
                                <a:pt x="643" y="75"/>
                                <a:pt x="614" y="68"/>
                                <a:pt x="588" y="61"/>
                              </a:cubicBezTo>
                              <a:cubicBezTo>
                                <a:pt x="562" y="54"/>
                                <a:pt x="530" y="46"/>
                                <a:pt x="501" y="40"/>
                              </a:cubicBezTo>
                              <a:cubicBezTo>
                                <a:pt x="472" y="34"/>
                                <a:pt x="449" y="30"/>
                                <a:pt x="417" y="25"/>
                              </a:cubicBezTo>
                              <a:cubicBezTo>
                                <a:pt x="385" y="20"/>
                                <a:pt x="346" y="13"/>
                                <a:pt x="309" y="10"/>
                              </a:cubicBezTo>
                              <a:cubicBezTo>
                                <a:pt x="272" y="7"/>
                                <a:pt x="222" y="5"/>
                                <a:pt x="192" y="4"/>
                              </a:cubicBezTo>
                              <a:cubicBezTo>
                                <a:pt x="162" y="3"/>
                                <a:pt x="144" y="1"/>
                                <a:pt x="126" y="1"/>
                              </a:cubicBezTo>
                              <a:cubicBezTo>
                                <a:pt x="108" y="1"/>
                                <a:pt x="102" y="0"/>
                                <a:pt x="81" y="1"/>
                              </a:cubicBezTo>
                              <a:cubicBezTo>
                                <a:pt x="60" y="2"/>
                                <a:pt x="17" y="4"/>
                                <a:pt x="0" y="4"/>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a:p>
                      </p:txBody>
                    </p:sp>
                    <p:sp>
                      <p:nvSpPr>
                        <p:cNvPr id="21531" name="Freeform 29"/>
                        <p:cNvSpPr>
                          <a:spLocks/>
                        </p:cNvSpPr>
                        <p:nvPr/>
                      </p:nvSpPr>
                      <p:spPr bwMode="auto">
                        <a:xfrm>
                          <a:off x="2829" y="1162"/>
                          <a:ext cx="1089" cy="813"/>
                        </a:xfrm>
                        <a:custGeom>
                          <a:avLst/>
                          <a:gdLst>
                            <a:gd name="T0" fmla="*/ 142 w 1089"/>
                            <a:gd name="T1" fmla="*/ 0 h 813"/>
                            <a:gd name="T2" fmla="*/ 192 w 1089"/>
                            <a:gd name="T3" fmla="*/ 17 h 813"/>
                            <a:gd name="T4" fmla="*/ 228 w 1089"/>
                            <a:gd name="T5" fmla="*/ 68 h 813"/>
                            <a:gd name="T6" fmla="*/ 243 w 1089"/>
                            <a:gd name="T7" fmla="*/ 116 h 813"/>
                            <a:gd name="T8" fmla="*/ 252 w 1089"/>
                            <a:gd name="T9" fmla="*/ 173 h 813"/>
                            <a:gd name="T10" fmla="*/ 261 w 1089"/>
                            <a:gd name="T11" fmla="*/ 230 h 813"/>
                            <a:gd name="T12" fmla="*/ 267 w 1089"/>
                            <a:gd name="T13" fmla="*/ 302 h 813"/>
                            <a:gd name="T14" fmla="*/ 270 w 1089"/>
                            <a:gd name="T15" fmla="*/ 368 h 813"/>
                            <a:gd name="T16" fmla="*/ 273 w 1089"/>
                            <a:gd name="T17" fmla="*/ 488 h 813"/>
                            <a:gd name="T18" fmla="*/ 270 w 1089"/>
                            <a:gd name="T19" fmla="*/ 581 h 813"/>
                            <a:gd name="T20" fmla="*/ 267 w 1089"/>
                            <a:gd name="T21" fmla="*/ 629 h 813"/>
                            <a:gd name="T22" fmla="*/ 255 w 1089"/>
                            <a:gd name="T23" fmla="*/ 653 h 813"/>
                            <a:gd name="T24" fmla="*/ 330 w 1089"/>
                            <a:gd name="T25" fmla="*/ 647 h 813"/>
                            <a:gd name="T26" fmla="*/ 444 w 1089"/>
                            <a:gd name="T27" fmla="*/ 659 h 813"/>
                            <a:gd name="T28" fmla="*/ 555 w 1089"/>
                            <a:gd name="T29" fmla="*/ 674 h 813"/>
                            <a:gd name="T30" fmla="*/ 651 w 1089"/>
                            <a:gd name="T31" fmla="*/ 677 h 813"/>
                            <a:gd name="T32" fmla="*/ 731 w 1089"/>
                            <a:gd name="T33" fmla="*/ 680 h 813"/>
                            <a:gd name="T34" fmla="*/ 777 w 1089"/>
                            <a:gd name="T35" fmla="*/ 680 h 813"/>
                            <a:gd name="T36" fmla="*/ 822 w 1089"/>
                            <a:gd name="T37" fmla="*/ 680 h 813"/>
                            <a:gd name="T38" fmla="*/ 867 w 1089"/>
                            <a:gd name="T39" fmla="*/ 680 h 813"/>
                            <a:gd name="T40" fmla="*/ 921 w 1089"/>
                            <a:gd name="T41" fmla="*/ 662 h 813"/>
                            <a:gd name="T42" fmla="*/ 975 w 1089"/>
                            <a:gd name="T43" fmla="*/ 656 h 813"/>
                            <a:gd name="T44" fmla="*/ 1041 w 1089"/>
                            <a:gd name="T45" fmla="*/ 665 h 813"/>
                            <a:gd name="T46" fmla="*/ 1071 w 1089"/>
                            <a:gd name="T47" fmla="*/ 698 h 813"/>
                            <a:gd name="T48" fmla="*/ 1086 w 1089"/>
                            <a:gd name="T49" fmla="*/ 731 h 813"/>
                            <a:gd name="T50" fmla="*/ 1050 w 1089"/>
                            <a:gd name="T51" fmla="*/ 734 h 813"/>
                            <a:gd name="T52" fmla="*/ 1017 w 1089"/>
                            <a:gd name="T53" fmla="*/ 722 h 813"/>
                            <a:gd name="T54" fmla="*/ 978 w 1089"/>
                            <a:gd name="T55" fmla="*/ 731 h 813"/>
                            <a:gd name="T56" fmla="*/ 930 w 1089"/>
                            <a:gd name="T57" fmla="*/ 740 h 813"/>
                            <a:gd name="T58" fmla="*/ 873 w 1089"/>
                            <a:gd name="T59" fmla="*/ 761 h 813"/>
                            <a:gd name="T60" fmla="*/ 825 w 1089"/>
                            <a:gd name="T61" fmla="*/ 764 h 813"/>
                            <a:gd name="T62" fmla="*/ 777 w 1089"/>
                            <a:gd name="T63" fmla="*/ 771 h 813"/>
                            <a:gd name="T64" fmla="*/ 702 w 1089"/>
                            <a:gd name="T65" fmla="*/ 773 h 813"/>
                            <a:gd name="T66" fmla="*/ 624 w 1089"/>
                            <a:gd name="T67" fmla="*/ 776 h 813"/>
                            <a:gd name="T68" fmla="*/ 555 w 1089"/>
                            <a:gd name="T69" fmla="*/ 782 h 813"/>
                            <a:gd name="T70" fmla="*/ 471 w 1089"/>
                            <a:gd name="T71" fmla="*/ 788 h 813"/>
                            <a:gd name="T72" fmla="*/ 384 w 1089"/>
                            <a:gd name="T73" fmla="*/ 803 h 813"/>
                            <a:gd name="T74" fmla="*/ 294 w 1089"/>
                            <a:gd name="T75" fmla="*/ 806 h 813"/>
                            <a:gd name="T76" fmla="*/ 183 w 1089"/>
                            <a:gd name="T77" fmla="*/ 809 h 813"/>
                            <a:gd name="T78" fmla="*/ 93 w 1089"/>
                            <a:gd name="T79" fmla="*/ 806 h 813"/>
                            <a:gd name="T80" fmla="*/ 60 w 1089"/>
                            <a:gd name="T81" fmla="*/ 767 h 813"/>
                            <a:gd name="T82" fmla="*/ 54 w 1089"/>
                            <a:gd name="T83" fmla="*/ 707 h 813"/>
                            <a:gd name="T84" fmla="*/ 42 w 1089"/>
                            <a:gd name="T85" fmla="*/ 611 h 813"/>
                            <a:gd name="T86" fmla="*/ 36 w 1089"/>
                            <a:gd name="T87" fmla="*/ 491 h 813"/>
                            <a:gd name="T88" fmla="*/ 33 w 1089"/>
                            <a:gd name="T89" fmla="*/ 356 h 813"/>
                            <a:gd name="T90" fmla="*/ 30 w 1089"/>
                            <a:gd name="T91" fmla="*/ 302 h 813"/>
                            <a:gd name="T92" fmla="*/ 15 w 1089"/>
                            <a:gd name="T93" fmla="*/ 275 h 813"/>
                            <a:gd name="T94" fmla="*/ 0 w 1089"/>
                            <a:gd name="T95" fmla="*/ 260 h 8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89"/>
                            <a:gd name="T145" fmla="*/ 0 h 813"/>
                            <a:gd name="T146" fmla="*/ 1089 w 1089"/>
                            <a:gd name="T147" fmla="*/ 813 h 81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89" h="813">
                              <a:moveTo>
                                <a:pt x="142" y="0"/>
                              </a:moveTo>
                              <a:cubicBezTo>
                                <a:pt x="150" y="3"/>
                                <a:pt x="178" y="6"/>
                                <a:pt x="192" y="17"/>
                              </a:cubicBezTo>
                              <a:cubicBezTo>
                                <a:pt x="206" y="28"/>
                                <a:pt x="220" y="52"/>
                                <a:pt x="228" y="68"/>
                              </a:cubicBezTo>
                              <a:cubicBezTo>
                                <a:pt x="236" y="84"/>
                                <a:pt x="239" y="99"/>
                                <a:pt x="243" y="116"/>
                              </a:cubicBezTo>
                              <a:cubicBezTo>
                                <a:pt x="247" y="133"/>
                                <a:pt x="249" y="154"/>
                                <a:pt x="252" y="173"/>
                              </a:cubicBezTo>
                              <a:cubicBezTo>
                                <a:pt x="255" y="192"/>
                                <a:pt x="259" y="208"/>
                                <a:pt x="261" y="230"/>
                              </a:cubicBezTo>
                              <a:cubicBezTo>
                                <a:pt x="263" y="252"/>
                                <a:pt x="265" y="279"/>
                                <a:pt x="267" y="302"/>
                              </a:cubicBezTo>
                              <a:cubicBezTo>
                                <a:pt x="269" y="325"/>
                                <a:pt x="269" y="337"/>
                                <a:pt x="270" y="368"/>
                              </a:cubicBezTo>
                              <a:cubicBezTo>
                                <a:pt x="271" y="399"/>
                                <a:pt x="273" y="453"/>
                                <a:pt x="273" y="488"/>
                              </a:cubicBezTo>
                              <a:cubicBezTo>
                                <a:pt x="273" y="523"/>
                                <a:pt x="271" y="558"/>
                                <a:pt x="270" y="581"/>
                              </a:cubicBezTo>
                              <a:cubicBezTo>
                                <a:pt x="269" y="604"/>
                                <a:pt x="269" y="617"/>
                                <a:pt x="267" y="629"/>
                              </a:cubicBezTo>
                              <a:cubicBezTo>
                                <a:pt x="265" y="641"/>
                                <a:pt x="245" y="650"/>
                                <a:pt x="255" y="653"/>
                              </a:cubicBezTo>
                              <a:cubicBezTo>
                                <a:pt x="265" y="656"/>
                                <a:pt x="299" y="646"/>
                                <a:pt x="330" y="647"/>
                              </a:cubicBezTo>
                              <a:cubicBezTo>
                                <a:pt x="361" y="648"/>
                                <a:pt x="407" y="655"/>
                                <a:pt x="444" y="659"/>
                              </a:cubicBezTo>
                              <a:cubicBezTo>
                                <a:pt x="481" y="663"/>
                                <a:pt x="521" y="671"/>
                                <a:pt x="555" y="674"/>
                              </a:cubicBezTo>
                              <a:cubicBezTo>
                                <a:pt x="589" y="677"/>
                                <a:pt x="622" y="676"/>
                                <a:pt x="651" y="677"/>
                              </a:cubicBezTo>
                              <a:cubicBezTo>
                                <a:pt x="680" y="678"/>
                                <a:pt x="710" y="680"/>
                                <a:pt x="731" y="680"/>
                              </a:cubicBezTo>
                              <a:cubicBezTo>
                                <a:pt x="752" y="680"/>
                                <a:pt x="762" y="680"/>
                                <a:pt x="777" y="680"/>
                              </a:cubicBezTo>
                              <a:cubicBezTo>
                                <a:pt x="792" y="680"/>
                                <a:pt x="807" y="680"/>
                                <a:pt x="822" y="680"/>
                              </a:cubicBezTo>
                              <a:cubicBezTo>
                                <a:pt x="837" y="680"/>
                                <a:pt x="851" y="683"/>
                                <a:pt x="867" y="680"/>
                              </a:cubicBezTo>
                              <a:cubicBezTo>
                                <a:pt x="883" y="677"/>
                                <a:pt x="903" y="666"/>
                                <a:pt x="921" y="662"/>
                              </a:cubicBezTo>
                              <a:cubicBezTo>
                                <a:pt x="939" y="658"/>
                                <a:pt x="955" y="656"/>
                                <a:pt x="975" y="656"/>
                              </a:cubicBezTo>
                              <a:cubicBezTo>
                                <a:pt x="995" y="656"/>
                                <a:pt x="1025" y="658"/>
                                <a:pt x="1041" y="665"/>
                              </a:cubicBezTo>
                              <a:cubicBezTo>
                                <a:pt x="1057" y="672"/>
                                <a:pt x="1064" y="687"/>
                                <a:pt x="1071" y="698"/>
                              </a:cubicBezTo>
                              <a:cubicBezTo>
                                <a:pt x="1078" y="709"/>
                                <a:pt x="1089" y="725"/>
                                <a:pt x="1086" y="731"/>
                              </a:cubicBezTo>
                              <a:cubicBezTo>
                                <a:pt x="1083" y="737"/>
                                <a:pt x="1061" y="735"/>
                                <a:pt x="1050" y="734"/>
                              </a:cubicBezTo>
                              <a:cubicBezTo>
                                <a:pt x="1039" y="733"/>
                                <a:pt x="1029" y="722"/>
                                <a:pt x="1017" y="722"/>
                              </a:cubicBezTo>
                              <a:cubicBezTo>
                                <a:pt x="1005" y="722"/>
                                <a:pt x="993" y="728"/>
                                <a:pt x="978" y="731"/>
                              </a:cubicBezTo>
                              <a:cubicBezTo>
                                <a:pt x="963" y="734"/>
                                <a:pt x="947" y="735"/>
                                <a:pt x="930" y="740"/>
                              </a:cubicBezTo>
                              <a:cubicBezTo>
                                <a:pt x="913" y="745"/>
                                <a:pt x="890" y="757"/>
                                <a:pt x="873" y="761"/>
                              </a:cubicBezTo>
                              <a:cubicBezTo>
                                <a:pt x="856" y="765"/>
                                <a:pt x="841" y="762"/>
                                <a:pt x="825" y="764"/>
                              </a:cubicBezTo>
                              <a:cubicBezTo>
                                <a:pt x="809" y="766"/>
                                <a:pt x="797" y="770"/>
                                <a:pt x="777" y="771"/>
                              </a:cubicBezTo>
                              <a:cubicBezTo>
                                <a:pt x="757" y="772"/>
                                <a:pt x="727" y="772"/>
                                <a:pt x="702" y="773"/>
                              </a:cubicBezTo>
                              <a:cubicBezTo>
                                <a:pt x="677" y="774"/>
                                <a:pt x="648" y="775"/>
                                <a:pt x="624" y="776"/>
                              </a:cubicBezTo>
                              <a:cubicBezTo>
                                <a:pt x="600" y="777"/>
                                <a:pt x="580" y="780"/>
                                <a:pt x="555" y="782"/>
                              </a:cubicBezTo>
                              <a:cubicBezTo>
                                <a:pt x="530" y="784"/>
                                <a:pt x="499" y="785"/>
                                <a:pt x="471" y="788"/>
                              </a:cubicBezTo>
                              <a:cubicBezTo>
                                <a:pt x="443" y="791"/>
                                <a:pt x="413" y="800"/>
                                <a:pt x="384" y="803"/>
                              </a:cubicBezTo>
                              <a:cubicBezTo>
                                <a:pt x="355" y="806"/>
                                <a:pt x="327" y="805"/>
                                <a:pt x="294" y="806"/>
                              </a:cubicBezTo>
                              <a:cubicBezTo>
                                <a:pt x="261" y="807"/>
                                <a:pt x="216" y="809"/>
                                <a:pt x="183" y="809"/>
                              </a:cubicBezTo>
                              <a:cubicBezTo>
                                <a:pt x="150" y="809"/>
                                <a:pt x="113" y="813"/>
                                <a:pt x="93" y="806"/>
                              </a:cubicBezTo>
                              <a:cubicBezTo>
                                <a:pt x="73" y="799"/>
                                <a:pt x="66" y="783"/>
                                <a:pt x="60" y="767"/>
                              </a:cubicBezTo>
                              <a:cubicBezTo>
                                <a:pt x="54" y="751"/>
                                <a:pt x="57" y="733"/>
                                <a:pt x="54" y="707"/>
                              </a:cubicBezTo>
                              <a:cubicBezTo>
                                <a:pt x="51" y="681"/>
                                <a:pt x="45" y="647"/>
                                <a:pt x="42" y="611"/>
                              </a:cubicBezTo>
                              <a:cubicBezTo>
                                <a:pt x="39" y="575"/>
                                <a:pt x="37" y="533"/>
                                <a:pt x="36" y="491"/>
                              </a:cubicBezTo>
                              <a:cubicBezTo>
                                <a:pt x="35" y="449"/>
                                <a:pt x="34" y="387"/>
                                <a:pt x="33" y="356"/>
                              </a:cubicBezTo>
                              <a:cubicBezTo>
                                <a:pt x="32" y="325"/>
                                <a:pt x="33" y="315"/>
                                <a:pt x="30" y="302"/>
                              </a:cubicBezTo>
                              <a:cubicBezTo>
                                <a:pt x="27" y="289"/>
                                <a:pt x="20" y="282"/>
                                <a:pt x="15" y="275"/>
                              </a:cubicBezTo>
                              <a:cubicBezTo>
                                <a:pt x="10" y="268"/>
                                <a:pt x="3" y="263"/>
                                <a:pt x="0" y="260"/>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a:p>
                      </p:txBody>
                    </p:sp>
                    <p:sp>
                      <p:nvSpPr>
                        <p:cNvPr id="21532" name="Freeform 30"/>
                        <p:cNvSpPr>
                          <a:spLocks/>
                        </p:cNvSpPr>
                        <p:nvPr/>
                      </p:nvSpPr>
                      <p:spPr bwMode="auto">
                        <a:xfrm>
                          <a:off x="3833" y="2251"/>
                          <a:ext cx="517" cy="1004"/>
                        </a:xfrm>
                        <a:custGeom>
                          <a:avLst/>
                          <a:gdLst>
                            <a:gd name="T0" fmla="*/ 0 w 517"/>
                            <a:gd name="T1" fmla="*/ 0 h 1004"/>
                            <a:gd name="T2" fmla="*/ 45 w 517"/>
                            <a:gd name="T3" fmla="*/ 136 h 1004"/>
                            <a:gd name="T4" fmla="*/ 109 w 517"/>
                            <a:gd name="T5" fmla="*/ 317 h 1004"/>
                            <a:gd name="T6" fmla="*/ 145 w 517"/>
                            <a:gd name="T7" fmla="*/ 449 h 1004"/>
                            <a:gd name="T8" fmla="*/ 181 w 517"/>
                            <a:gd name="T9" fmla="*/ 589 h 1004"/>
                            <a:gd name="T10" fmla="*/ 196 w 517"/>
                            <a:gd name="T11" fmla="*/ 680 h 1004"/>
                            <a:gd name="T12" fmla="*/ 214 w 517"/>
                            <a:gd name="T13" fmla="*/ 770 h 1004"/>
                            <a:gd name="T14" fmla="*/ 232 w 517"/>
                            <a:gd name="T15" fmla="*/ 812 h 1004"/>
                            <a:gd name="T16" fmla="*/ 277 w 517"/>
                            <a:gd name="T17" fmla="*/ 818 h 1004"/>
                            <a:gd name="T18" fmla="*/ 340 w 517"/>
                            <a:gd name="T19" fmla="*/ 818 h 1004"/>
                            <a:gd name="T20" fmla="*/ 400 w 517"/>
                            <a:gd name="T21" fmla="*/ 824 h 1004"/>
                            <a:gd name="T22" fmla="*/ 445 w 517"/>
                            <a:gd name="T23" fmla="*/ 821 h 1004"/>
                            <a:gd name="T24" fmla="*/ 478 w 517"/>
                            <a:gd name="T25" fmla="*/ 812 h 1004"/>
                            <a:gd name="T26" fmla="*/ 514 w 517"/>
                            <a:gd name="T27" fmla="*/ 830 h 1004"/>
                            <a:gd name="T28" fmla="*/ 499 w 517"/>
                            <a:gd name="T29" fmla="*/ 862 h 1004"/>
                            <a:gd name="T30" fmla="*/ 453 w 517"/>
                            <a:gd name="T31" fmla="*/ 862 h 1004"/>
                            <a:gd name="T32" fmla="*/ 418 w 517"/>
                            <a:gd name="T33" fmla="*/ 875 h 1004"/>
                            <a:gd name="T34" fmla="*/ 361 w 517"/>
                            <a:gd name="T35" fmla="*/ 890 h 1004"/>
                            <a:gd name="T36" fmla="*/ 301 w 517"/>
                            <a:gd name="T37" fmla="*/ 929 h 1004"/>
                            <a:gd name="T38" fmla="*/ 247 w 517"/>
                            <a:gd name="T39" fmla="*/ 956 h 1004"/>
                            <a:gd name="T40" fmla="*/ 202 w 517"/>
                            <a:gd name="T41" fmla="*/ 995 h 1004"/>
                            <a:gd name="T42" fmla="*/ 142 w 517"/>
                            <a:gd name="T43" fmla="*/ 995 h 1004"/>
                            <a:gd name="T44" fmla="*/ 112 w 517"/>
                            <a:gd name="T45" fmla="*/ 938 h 1004"/>
                            <a:gd name="T46" fmla="*/ 109 w 517"/>
                            <a:gd name="T47" fmla="*/ 893 h 1004"/>
                            <a:gd name="T48" fmla="*/ 91 w 517"/>
                            <a:gd name="T49" fmla="*/ 824 h 1004"/>
                            <a:gd name="T50" fmla="*/ 70 w 517"/>
                            <a:gd name="T51" fmla="*/ 734 h 1004"/>
                            <a:gd name="T52" fmla="*/ 45 w 517"/>
                            <a:gd name="T53" fmla="*/ 680 h 1004"/>
                            <a:gd name="T54" fmla="*/ 0 w 517"/>
                            <a:gd name="T55" fmla="*/ 589 h 10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17"/>
                            <a:gd name="T85" fmla="*/ 0 h 1004"/>
                            <a:gd name="T86" fmla="*/ 517 w 517"/>
                            <a:gd name="T87" fmla="*/ 1004 h 10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17" h="1004">
                              <a:moveTo>
                                <a:pt x="0" y="0"/>
                              </a:moveTo>
                              <a:cubicBezTo>
                                <a:pt x="11" y="41"/>
                                <a:pt x="27" y="83"/>
                                <a:pt x="45" y="136"/>
                              </a:cubicBezTo>
                              <a:cubicBezTo>
                                <a:pt x="63" y="189"/>
                                <a:pt x="92" y="265"/>
                                <a:pt x="109" y="317"/>
                              </a:cubicBezTo>
                              <a:cubicBezTo>
                                <a:pt x="126" y="369"/>
                                <a:pt x="133" y="404"/>
                                <a:pt x="145" y="449"/>
                              </a:cubicBezTo>
                              <a:cubicBezTo>
                                <a:pt x="157" y="494"/>
                                <a:pt x="173" y="551"/>
                                <a:pt x="181" y="589"/>
                              </a:cubicBezTo>
                              <a:cubicBezTo>
                                <a:pt x="189" y="627"/>
                                <a:pt x="191" y="650"/>
                                <a:pt x="196" y="680"/>
                              </a:cubicBezTo>
                              <a:cubicBezTo>
                                <a:pt x="201" y="710"/>
                                <a:pt x="208" y="748"/>
                                <a:pt x="214" y="770"/>
                              </a:cubicBezTo>
                              <a:cubicBezTo>
                                <a:pt x="220" y="792"/>
                                <a:pt x="221" y="804"/>
                                <a:pt x="232" y="812"/>
                              </a:cubicBezTo>
                              <a:cubicBezTo>
                                <a:pt x="243" y="820"/>
                                <a:pt x="259" y="817"/>
                                <a:pt x="277" y="818"/>
                              </a:cubicBezTo>
                              <a:cubicBezTo>
                                <a:pt x="295" y="819"/>
                                <a:pt x="320" y="817"/>
                                <a:pt x="340" y="818"/>
                              </a:cubicBezTo>
                              <a:cubicBezTo>
                                <a:pt x="360" y="819"/>
                                <a:pt x="383" y="824"/>
                                <a:pt x="400" y="824"/>
                              </a:cubicBezTo>
                              <a:cubicBezTo>
                                <a:pt x="417" y="824"/>
                                <a:pt x="432" y="823"/>
                                <a:pt x="445" y="821"/>
                              </a:cubicBezTo>
                              <a:cubicBezTo>
                                <a:pt x="458" y="819"/>
                                <a:pt x="467" y="811"/>
                                <a:pt x="478" y="812"/>
                              </a:cubicBezTo>
                              <a:cubicBezTo>
                                <a:pt x="489" y="813"/>
                                <a:pt x="511" y="822"/>
                                <a:pt x="514" y="830"/>
                              </a:cubicBezTo>
                              <a:cubicBezTo>
                                <a:pt x="517" y="838"/>
                                <a:pt x="509" y="857"/>
                                <a:pt x="499" y="862"/>
                              </a:cubicBezTo>
                              <a:cubicBezTo>
                                <a:pt x="489" y="867"/>
                                <a:pt x="466" y="860"/>
                                <a:pt x="453" y="862"/>
                              </a:cubicBezTo>
                              <a:cubicBezTo>
                                <a:pt x="440" y="864"/>
                                <a:pt x="433" y="870"/>
                                <a:pt x="418" y="875"/>
                              </a:cubicBezTo>
                              <a:cubicBezTo>
                                <a:pt x="403" y="880"/>
                                <a:pt x="381" y="881"/>
                                <a:pt x="361" y="890"/>
                              </a:cubicBezTo>
                              <a:cubicBezTo>
                                <a:pt x="341" y="899"/>
                                <a:pt x="320" y="918"/>
                                <a:pt x="301" y="929"/>
                              </a:cubicBezTo>
                              <a:cubicBezTo>
                                <a:pt x="282" y="940"/>
                                <a:pt x="263" y="945"/>
                                <a:pt x="247" y="956"/>
                              </a:cubicBezTo>
                              <a:cubicBezTo>
                                <a:pt x="231" y="967"/>
                                <a:pt x="219" y="989"/>
                                <a:pt x="202" y="995"/>
                              </a:cubicBezTo>
                              <a:cubicBezTo>
                                <a:pt x="185" y="1001"/>
                                <a:pt x="157" y="1004"/>
                                <a:pt x="142" y="995"/>
                              </a:cubicBezTo>
                              <a:cubicBezTo>
                                <a:pt x="127" y="986"/>
                                <a:pt x="117" y="955"/>
                                <a:pt x="112" y="938"/>
                              </a:cubicBezTo>
                              <a:cubicBezTo>
                                <a:pt x="107" y="921"/>
                                <a:pt x="113" y="912"/>
                                <a:pt x="109" y="893"/>
                              </a:cubicBezTo>
                              <a:cubicBezTo>
                                <a:pt x="105" y="874"/>
                                <a:pt x="97" y="850"/>
                                <a:pt x="91" y="824"/>
                              </a:cubicBezTo>
                              <a:cubicBezTo>
                                <a:pt x="85" y="798"/>
                                <a:pt x="78" y="758"/>
                                <a:pt x="70" y="734"/>
                              </a:cubicBezTo>
                              <a:cubicBezTo>
                                <a:pt x="62" y="710"/>
                                <a:pt x="57" y="704"/>
                                <a:pt x="45" y="680"/>
                              </a:cubicBezTo>
                              <a:cubicBezTo>
                                <a:pt x="33" y="656"/>
                                <a:pt x="19" y="623"/>
                                <a:pt x="0" y="589"/>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a:p>
                      </p:txBody>
                    </p:sp>
                    <p:sp>
                      <p:nvSpPr>
                        <p:cNvPr id="21533" name="Freeform 31"/>
                        <p:cNvSpPr>
                          <a:spLocks/>
                        </p:cNvSpPr>
                        <p:nvPr/>
                      </p:nvSpPr>
                      <p:spPr bwMode="auto">
                        <a:xfrm>
                          <a:off x="3228" y="888"/>
                          <a:ext cx="59" cy="84"/>
                        </a:xfrm>
                        <a:custGeom>
                          <a:avLst/>
                          <a:gdLst>
                            <a:gd name="T0" fmla="*/ 24 w 59"/>
                            <a:gd name="T1" fmla="*/ 0 h 84"/>
                            <a:gd name="T2" fmla="*/ 48 w 59"/>
                            <a:gd name="T3" fmla="*/ 16 h 84"/>
                            <a:gd name="T4" fmla="*/ 56 w 59"/>
                            <a:gd name="T5" fmla="*/ 52 h 84"/>
                            <a:gd name="T6" fmla="*/ 32 w 59"/>
                            <a:gd name="T7" fmla="*/ 80 h 84"/>
                            <a:gd name="T8" fmla="*/ 0 w 59"/>
                            <a:gd name="T9" fmla="*/ 76 h 84"/>
                            <a:gd name="T10" fmla="*/ 0 60000 65536"/>
                            <a:gd name="T11" fmla="*/ 0 60000 65536"/>
                            <a:gd name="T12" fmla="*/ 0 60000 65536"/>
                            <a:gd name="T13" fmla="*/ 0 60000 65536"/>
                            <a:gd name="T14" fmla="*/ 0 60000 65536"/>
                            <a:gd name="T15" fmla="*/ 0 w 59"/>
                            <a:gd name="T16" fmla="*/ 0 h 84"/>
                            <a:gd name="T17" fmla="*/ 59 w 59"/>
                            <a:gd name="T18" fmla="*/ 84 h 84"/>
                          </a:gdLst>
                          <a:ahLst/>
                          <a:cxnLst>
                            <a:cxn ang="T10">
                              <a:pos x="T0" y="T1"/>
                            </a:cxn>
                            <a:cxn ang="T11">
                              <a:pos x="T2" y="T3"/>
                            </a:cxn>
                            <a:cxn ang="T12">
                              <a:pos x="T4" y="T5"/>
                            </a:cxn>
                            <a:cxn ang="T13">
                              <a:pos x="T6" y="T7"/>
                            </a:cxn>
                            <a:cxn ang="T14">
                              <a:pos x="T8" y="T9"/>
                            </a:cxn>
                          </a:cxnLst>
                          <a:rect l="T15" t="T16" r="T17" b="T18"/>
                          <a:pathLst>
                            <a:path w="59" h="84">
                              <a:moveTo>
                                <a:pt x="24" y="0"/>
                              </a:moveTo>
                              <a:cubicBezTo>
                                <a:pt x="28" y="3"/>
                                <a:pt x="43" y="7"/>
                                <a:pt x="48" y="16"/>
                              </a:cubicBezTo>
                              <a:cubicBezTo>
                                <a:pt x="53" y="25"/>
                                <a:pt x="59" y="41"/>
                                <a:pt x="56" y="52"/>
                              </a:cubicBezTo>
                              <a:cubicBezTo>
                                <a:pt x="53" y="63"/>
                                <a:pt x="41" y="76"/>
                                <a:pt x="32" y="80"/>
                              </a:cubicBezTo>
                              <a:cubicBezTo>
                                <a:pt x="23" y="84"/>
                                <a:pt x="7" y="77"/>
                                <a:pt x="0" y="76"/>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a:p>
                      </p:txBody>
                    </p:sp>
                    <p:sp>
                      <p:nvSpPr>
                        <p:cNvPr id="21534" name="Freeform 32"/>
                        <p:cNvSpPr>
                          <a:spLocks/>
                        </p:cNvSpPr>
                        <p:nvPr/>
                      </p:nvSpPr>
                      <p:spPr bwMode="auto">
                        <a:xfrm>
                          <a:off x="3237" y="1944"/>
                          <a:ext cx="1197" cy="24"/>
                        </a:xfrm>
                        <a:custGeom>
                          <a:avLst/>
                          <a:gdLst>
                            <a:gd name="T0" fmla="*/ 0 w 1197"/>
                            <a:gd name="T1" fmla="*/ 24 h 24"/>
                            <a:gd name="T2" fmla="*/ 246 w 1197"/>
                            <a:gd name="T3" fmla="*/ 21 h 24"/>
                            <a:gd name="T4" fmla="*/ 645 w 1197"/>
                            <a:gd name="T5" fmla="*/ 12 h 24"/>
                            <a:gd name="T6" fmla="*/ 957 w 1197"/>
                            <a:gd name="T7" fmla="*/ 6 h 24"/>
                            <a:gd name="T8" fmla="*/ 1197 w 1197"/>
                            <a:gd name="T9" fmla="*/ 0 h 24"/>
                            <a:gd name="T10" fmla="*/ 0 60000 65536"/>
                            <a:gd name="T11" fmla="*/ 0 60000 65536"/>
                            <a:gd name="T12" fmla="*/ 0 60000 65536"/>
                            <a:gd name="T13" fmla="*/ 0 60000 65536"/>
                            <a:gd name="T14" fmla="*/ 0 60000 65536"/>
                            <a:gd name="T15" fmla="*/ 0 w 1197"/>
                            <a:gd name="T16" fmla="*/ 0 h 24"/>
                            <a:gd name="T17" fmla="*/ 1197 w 1197"/>
                            <a:gd name="T18" fmla="*/ 24 h 24"/>
                          </a:gdLst>
                          <a:ahLst/>
                          <a:cxnLst>
                            <a:cxn ang="T10">
                              <a:pos x="T0" y="T1"/>
                            </a:cxn>
                            <a:cxn ang="T11">
                              <a:pos x="T2" y="T3"/>
                            </a:cxn>
                            <a:cxn ang="T12">
                              <a:pos x="T4" y="T5"/>
                            </a:cxn>
                            <a:cxn ang="T13">
                              <a:pos x="T6" y="T7"/>
                            </a:cxn>
                            <a:cxn ang="T14">
                              <a:pos x="T8" y="T9"/>
                            </a:cxn>
                          </a:cxnLst>
                          <a:rect l="T15" t="T16" r="T17" b="T18"/>
                          <a:pathLst>
                            <a:path w="1197" h="24">
                              <a:moveTo>
                                <a:pt x="0" y="24"/>
                              </a:moveTo>
                              <a:cubicBezTo>
                                <a:pt x="41" y="23"/>
                                <a:pt x="139" y="23"/>
                                <a:pt x="246" y="21"/>
                              </a:cubicBezTo>
                              <a:cubicBezTo>
                                <a:pt x="353" y="19"/>
                                <a:pt x="527" y="14"/>
                                <a:pt x="645" y="12"/>
                              </a:cubicBezTo>
                              <a:cubicBezTo>
                                <a:pt x="763" y="10"/>
                                <a:pt x="865" y="8"/>
                                <a:pt x="957" y="6"/>
                              </a:cubicBezTo>
                              <a:cubicBezTo>
                                <a:pt x="1049" y="4"/>
                                <a:pt x="1147" y="1"/>
                                <a:pt x="1197" y="0"/>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a:p>
                      </p:txBody>
                    </p:sp>
                    <p:sp>
                      <p:nvSpPr>
                        <p:cNvPr id="21535" name="Freeform 33"/>
                        <p:cNvSpPr>
                          <a:spLocks/>
                        </p:cNvSpPr>
                        <p:nvPr/>
                      </p:nvSpPr>
                      <p:spPr bwMode="auto">
                        <a:xfrm rot="-187776">
                          <a:off x="4604" y="1117"/>
                          <a:ext cx="227" cy="585"/>
                        </a:xfrm>
                        <a:custGeom>
                          <a:avLst/>
                          <a:gdLst>
                            <a:gd name="T0" fmla="*/ 227 w 227"/>
                            <a:gd name="T1" fmla="*/ 18 h 585"/>
                            <a:gd name="T2" fmla="*/ 176 w 227"/>
                            <a:gd name="T3" fmla="*/ 6 h 585"/>
                            <a:gd name="T4" fmla="*/ 155 w 227"/>
                            <a:gd name="T5" fmla="*/ 54 h 585"/>
                            <a:gd name="T6" fmla="*/ 110 w 227"/>
                            <a:gd name="T7" fmla="*/ 198 h 585"/>
                            <a:gd name="T8" fmla="*/ 92 w 227"/>
                            <a:gd name="T9" fmla="*/ 255 h 585"/>
                            <a:gd name="T10" fmla="*/ 53 w 227"/>
                            <a:gd name="T11" fmla="*/ 378 h 585"/>
                            <a:gd name="T12" fmla="*/ 2 w 227"/>
                            <a:gd name="T13" fmla="*/ 549 h 585"/>
                            <a:gd name="T14" fmla="*/ 38 w 227"/>
                            <a:gd name="T15" fmla="*/ 585 h 585"/>
                            <a:gd name="T16" fmla="*/ 0 60000 65536"/>
                            <a:gd name="T17" fmla="*/ 0 60000 65536"/>
                            <a:gd name="T18" fmla="*/ 0 60000 65536"/>
                            <a:gd name="T19" fmla="*/ 0 60000 65536"/>
                            <a:gd name="T20" fmla="*/ 0 60000 65536"/>
                            <a:gd name="T21" fmla="*/ 0 60000 65536"/>
                            <a:gd name="T22" fmla="*/ 0 60000 65536"/>
                            <a:gd name="T23" fmla="*/ 0 60000 65536"/>
                            <a:gd name="T24" fmla="*/ 0 w 227"/>
                            <a:gd name="T25" fmla="*/ 0 h 585"/>
                            <a:gd name="T26" fmla="*/ 227 w 227"/>
                            <a:gd name="T27" fmla="*/ 585 h 5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7" h="585">
                              <a:moveTo>
                                <a:pt x="227" y="18"/>
                              </a:moveTo>
                              <a:cubicBezTo>
                                <a:pt x="219" y="16"/>
                                <a:pt x="188" y="0"/>
                                <a:pt x="176" y="6"/>
                              </a:cubicBezTo>
                              <a:cubicBezTo>
                                <a:pt x="164" y="12"/>
                                <a:pt x="166" y="22"/>
                                <a:pt x="155" y="54"/>
                              </a:cubicBezTo>
                              <a:cubicBezTo>
                                <a:pt x="144" y="86"/>
                                <a:pt x="120" y="165"/>
                                <a:pt x="110" y="198"/>
                              </a:cubicBezTo>
                              <a:cubicBezTo>
                                <a:pt x="100" y="231"/>
                                <a:pt x="101" y="225"/>
                                <a:pt x="92" y="255"/>
                              </a:cubicBezTo>
                              <a:cubicBezTo>
                                <a:pt x="83" y="285"/>
                                <a:pt x="68" y="329"/>
                                <a:pt x="53" y="378"/>
                              </a:cubicBezTo>
                              <a:cubicBezTo>
                                <a:pt x="38" y="427"/>
                                <a:pt x="4" y="515"/>
                                <a:pt x="2" y="549"/>
                              </a:cubicBezTo>
                              <a:cubicBezTo>
                                <a:pt x="0" y="583"/>
                                <a:pt x="31" y="578"/>
                                <a:pt x="38" y="585"/>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a:p>
                      </p:txBody>
                    </p:sp>
                  </p:grpSp>
                </p:grpSp>
                <p:sp>
                  <p:nvSpPr>
                    <p:cNvPr id="21525" name="Freeform 34"/>
                    <p:cNvSpPr>
                      <a:spLocks/>
                    </p:cNvSpPr>
                    <p:nvPr/>
                  </p:nvSpPr>
                  <p:spPr bwMode="auto">
                    <a:xfrm>
                      <a:off x="3225" y="1980"/>
                      <a:ext cx="6" cy="126"/>
                    </a:xfrm>
                    <a:custGeom>
                      <a:avLst/>
                      <a:gdLst>
                        <a:gd name="T0" fmla="*/ 0 w 6"/>
                        <a:gd name="T1" fmla="*/ 0 h 126"/>
                        <a:gd name="T2" fmla="*/ 6 w 6"/>
                        <a:gd name="T3" fmla="*/ 51 h 126"/>
                        <a:gd name="T4" fmla="*/ 3 w 6"/>
                        <a:gd name="T5" fmla="*/ 93 h 126"/>
                        <a:gd name="T6" fmla="*/ 0 w 6"/>
                        <a:gd name="T7" fmla="*/ 126 h 126"/>
                        <a:gd name="T8" fmla="*/ 0 60000 65536"/>
                        <a:gd name="T9" fmla="*/ 0 60000 65536"/>
                        <a:gd name="T10" fmla="*/ 0 60000 65536"/>
                        <a:gd name="T11" fmla="*/ 0 60000 65536"/>
                        <a:gd name="T12" fmla="*/ 0 w 6"/>
                        <a:gd name="T13" fmla="*/ 0 h 126"/>
                        <a:gd name="T14" fmla="*/ 6 w 6"/>
                        <a:gd name="T15" fmla="*/ 126 h 126"/>
                      </a:gdLst>
                      <a:ahLst/>
                      <a:cxnLst>
                        <a:cxn ang="T8">
                          <a:pos x="T0" y="T1"/>
                        </a:cxn>
                        <a:cxn ang="T9">
                          <a:pos x="T2" y="T3"/>
                        </a:cxn>
                        <a:cxn ang="T10">
                          <a:pos x="T4" y="T5"/>
                        </a:cxn>
                        <a:cxn ang="T11">
                          <a:pos x="T6" y="T7"/>
                        </a:cxn>
                      </a:cxnLst>
                      <a:rect l="T12" t="T13" r="T14" b="T15"/>
                      <a:pathLst>
                        <a:path w="6" h="126">
                          <a:moveTo>
                            <a:pt x="0" y="0"/>
                          </a:moveTo>
                          <a:cubicBezTo>
                            <a:pt x="1" y="8"/>
                            <a:pt x="6" y="36"/>
                            <a:pt x="6" y="51"/>
                          </a:cubicBezTo>
                          <a:cubicBezTo>
                            <a:pt x="6" y="66"/>
                            <a:pt x="4" y="81"/>
                            <a:pt x="3" y="93"/>
                          </a:cubicBezTo>
                          <a:cubicBezTo>
                            <a:pt x="2" y="105"/>
                            <a:pt x="1" y="119"/>
                            <a:pt x="0" y="126"/>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nb-NO"/>
                    </a:p>
                  </p:txBody>
                </p:sp>
              </p:grpSp>
              <p:sp>
                <p:nvSpPr>
                  <p:cNvPr id="21518" name="AutoShape 39"/>
                  <p:cNvSpPr>
                    <a:spLocks noChangeArrowheads="1"/>
                  </p:cNvSpPr>
                  <p:nvPr/>
                </p:nvSpPr>
                <p:spPr bwMode="auto">
                  <a:xfrm>
                    <a:off x="2064" y="2659"/>
                    <a:ext cx="90" cy="454"/>
                  </a:xfrm>
                  <a:prstGeom prst="upDownArrow">
                    <a:avLst>
                      <a:gd name="adj1" fmla="val 50000"/>
                      <a:gd name="adj2" fmla="val 100889"/>
                    </a:avLst>
                  </a:prstGeom>
                  <a:solidFill>
                    <a:schemeClr val="accent1"/>
                  </a:solidFill>
                  <a:ln w="9525">
                    <a:solidFill>
                      <a:schemeClr val="tx1"/>
                    </a:solidFill>
                    <a:miter lim="800000"/>
                    <a:headEnd/>
                    <a:tailEnd/>
                  </a:ln>
                </p:spPr>
                <p:txBody>
                  <a:bodyPr wrap="none" anchor="ctr"/>
                  <a:lstStyle/>
                  <a:p>
                    <a:endParaRPr lang="nb-NO"/>
                  </a:p>
                </p:txBody>
              </p:sp>
              <p:sp>
                <p:nvSpPr>
                  <p:cNvPr id="21519" name="Freeform 43"/>
                  <p:cNvSpPr>
                    <a:spLocks/>
                  </p:cNvSpPr>
                  <p:nvPr/>
                </p:nvSpPr>
                <p:spPr bwMode="auto">
                  <a:xfrm>
                    <a:off x="385" y="2976"/>
                    <a:ext cx="843" cy="130"/>
                  </a:xfrm>
                  <a:custGeom>
                    <a:avLst/>
                    <a:gdLst>
                      <a:gd name="T0" fmla="*/ 5 w 843"/>
                      <a:gd name="T1" fmla="*/ 17 h 130"/>
                      <a:gd name="T2" fmla="*/ 9 w 843"/>
                      <a:gd name="T3" fmla="*/ 54 h 130"/>
                      <a:gd name="T4" fmla="*/ 9 w 843"/>
                      <a:gd name="T5" fmla="*/ 9 h 130"/>
                      <a:gd name="T6" fmla="*/ 65 w 843"/>
                      <a:gd name="T7" fmla="*/ 2 h 130"/>
                      <a:gd name="T8" fmla="*/ 122 w 843"/>
                      <a:gd name="T9" fmla="*/ 8 h 130"/>
                      <a:gd name="T10" fmla="*/ 167 w 843"/>
                      <a:gd name="T11" fmla="*/ 23 h 130"/>
                      <a:gd name="T12" fmla="*/ 281 w 843"/>
                      <a:gd name="T13" fmla="*/ 54 h 130"/>
                      <a:gd name="T14" fmla="*/ 350 w 843"/>
                      <a:gd name="T15" fmla="*/ 62 h 130"/>
                      <a:gd name="T16" fmla="*/ 485 w 843"/>
                      <a:gd name="T17" fmla="*/ 68 h 130"/>
                      <a:gd name="T18" fmla="*/ 623 w 843"/>
                      <a:gd name="T19" fmla="*/ 71 h 130"/>
                      <a:gd name="T20" fmla="*/ 725 w 843"/>
                      <a:gd name="T21" fmla="*/ 65 h 130"/>
                      <a:gd name="T22" fmla="*/ 773 w 843"/>
                      <a:gd name="T23" fmla="*/ 65 h 130"/>
                      <a:gd name="T24" fmla="*/ 818 w 843"/>
                      <a:gd name="T25" fmla="*/ 74 h 130"/>
                      <a:gd name="T26" fmla="*/ 842 w 843"/>
                      <a:gd name="T27" fmla="*/ 104 h 130"/>
                      <a:gd name="T28" fmla="*/ 827 w 843"/>
                      <a:gd name="T29" fmla="*/ 128 h 130"/>
                      <a:gd name="T30" fmla="*/ 755 w 843"/>
                      <a:gd name="T31" fmla="*/ 116 h 130"/>
                      <a:gd name="T32" fmla="*/ 692 w 843"/>
                      <a:gd name="T33" fmla="*/ 116 h 130"/>
                      <a:gd name="T34" fmla="*/ 599 w 843"/>
                      <a:gd name="T35" fmla="*/ 107 h 130"/>
                      <a:gd name="T36" fmla="*/ 518 w 843"/>
                      <a:gd name="T37" fmla="*/ 107 h 130"/>
                      <a:gd name="T38" fmla="*/ 341 w 843"/>
                      <a:gd name="T39" fmla="*/ 113 h 130"/>
                      <a:gd name="T40" fmla="*/ 242 w 843"/>
                      <a:gd name="T41" fmla="*/ 110 h 130"/>
                      <a:gd name="T42" fmla="*/ 182 w 843"/>
                      <a:gd name="T43" fmla="*/ 101 h 130"/>
                      <a:gd name="T44" fmla="*/ 110 w 843"/>
                      <a:gd name="T45" fmla="*/ 89 h 130"/>
                      <a:gd name="T46" fmla="*/ 62 w 843"/>
                      <a:gd name="T47" fmla="*/ 83 h 130"/>
                      <a:gd name="T48" fmla="*/ 32 w 843"/>
                      <a:gd name="T49" fmla="*/ 74 h 130"/>
                      <a:gd name="T50" fmla="*/ 9 w 843"/>
                      <a:gd name="T51" fmla="*/ 54 h 130"/>
                      <a:gd name="T52" fmla="*/ 9 w 843"/>
                      <a:gd name="T53" fmla="*/ 9 h 130"/>
                      <a:gd name="T54" fmla="*/ 55 w 843"/>
                      <a:gd name="T55" fmla="*/ 9 h 1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43"/>
                      <a:gd name="T85" fmla="*/ 0 h 130"/>
                      <a:gd name="T86" fmla="*/ 843 w 843"/>
                      <a:gd name="T87" fmla="*/ 130 h 1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43" h="130">
                        <a:moveTo>
                          <a:pt x="5" y="17"/>
                        </a:moveTo>
                        <a:cubicBezTo>
                          <a:pt x="5" y="23"/>
                          <a:pt x="8" y="55"/>
                          <a:pt x="9" y="54"/>
                        </a:cubicBezTo>
                        <a:cubicBezTo>
                          <a:pt x="10" y="53"/>
                          <a:pt x="0" y="18"/>
                          <a:pt x="9" y="9"/>
                        </a:cubicBezTo>
                        <a:cubicBezTo>
                          <a:pt x="18" y="0"/>
                          <a:pt x="46" y="2"/>
                          <a:pt x="65" y="2"/>
                        </a:cubicBezTo>
                        <a:cubicBezTo>
                          <a:pt x="84" y="2"/>
                          <a:pt x="105" y="5"/>
                          <a:pt x="122" y="8"/>
                        </a:cubicBezTo>
                        <a:cubicBezTo>
                          <a:pt x="139" y="11"/>
                          <a:pt x="141" y="15"/>
                          <a:pt x="167" y="23"/>
                        </a:cubicBezTo>
                        <a:cubicBezTo>
                          <a:pt x="193" y="31"/>
                          <a:pt x="251" y="48"/>
                          <a:pt x="281" y="54"/>
                        </a:cubicBezTo>
                        <a:cubicBezTo>
                          <a:pt x="311" y="60"/>
                          <a:pt x="316" y="60"/>
                          <a:pt x="350" y="62"/>
                        </a:cubicBezTo>
                        <a:cubicBezTo>
                          <a:pt x="384" y="64"/>
                          <a:pt x="440" y="67"/>
                          <a:pt x="485" y="68"/>
                        </a:cubicBezTo>
                        <a:cubicBezTo>
                          <a:pt x="530" y="69"/>
                          <a:pt x="583" y="71"/>
                          <a:pt x="623" y="71"/>
                        </a:cubicBezTo>
                        <a:cubicBezTo>
                          <a:pt x="663" y="71"/>
                          <a:pt x="700" y="66"/>
                          <a:pt x="725" y="65"/>
                        </a:cubicBezTo>
                        <a:cubicBezTo>
                          <a:pt x="750" y="64"/>
                          <a:pt x="758" y="64"/>
                          <a:pt x="773" y="65"/>
                        </a:cubicBezTo>
                        <a:cubicBezTo>
                          <a:pt x="788" y="66"/>
                          <a:pt x="807" y="68"/>
                          <a:pt x="818" y="74"/>
                        </a:cubicBezTo>
                        <a:cubicBezTo>
                          <a:pt x="829" y="80"/>
                          <a:pt x="841" y="95"/>
                          <a:pt x="842" y="104"/>
                        </a:cubicBezTo>
                        <a:cubicBezTo>
                          <a:pt x="843" y="113"/>
                          <a:pt x="842" y="126"/>
                          <a:pt x="827" y="128"/>
                        </a:cubicBezTo>
                        <a:cubicBezTo>
                          <a:pt x="812" y="130"/>
                          <a:pt x="777" y="118"/>
                          <a:pt x="755" y="116"/>
                        </a:cubicBezTo>
                        <a:cubicBezTo>
                          <a:pt x="733" y="114"/>
                          <a:pt x="718" y="117"/>
                          <a:pt x="692" y="116"/>
                        </a:cubicBezTo>
                        <a:cubicBezTo>
                          <a:pt x="666" y="115"/>
                          <a:pt x="628" y="109"/>
                          <a:pt x="599" y="107"/>
                        </a:cubicBezTo>
                        <a:cubicBezTo>
                          <a:pt x="570" y="105"/>
                          <a:pt x="561" y="106"/>
                          <a:pt x="518" y="107"/>
                        </a:cubicBezTo>
                        <a:cubicBezTo>
                          <a:pt x="475" y="108"/>
                          <a:pt x="387" y="113"/>
                          <a:pt x="341" y="113"/>
                        </a:cubicBezTo>
                        <a:cubicBezTo>
                          <a:pt x="295" y="113"/>
                          <a:pt x="268" y="112"/>
                          <a:pt x="242" y="110"/>
                        </a:cubicBezTo>
                        <a:cubicBezTo>
                          <a:pt x="216" y="108"/>
                          <a:pt x="204" y="104"/>
                          <a:pt x="182" y="101"/>
                        </a:cubicBezTo>
                        <a:cubicBezTo>
                          <a:pt x="160" y="98"/>
                          <a:pt x="130" y="92"/>
                          <a:pt x="110" y="89"/>
                        </a:cubicBezTo>
                        <a:cubicBezTo>
                          <a:pt x="90" y="86"/>
                          <a:pt x="75" y="85"/>
                          <a:pt x="62" y="83"/>
                        </a:cubicBezTo>
                        <a:cubicBezTo>
                          <a:pt x="49" y="81"/>
                          <a:pt x="41" y="79"/>
                          <a:pt x="32" y="74"/>
                        </a:cubicBezTo>
                        <a:cubicBezTo>
                          <a:pt x="23" y="69"/>
                          <a:pt x="13" y="65"/>
                          <a:pt x="9" y="54"/>
                        </a:cubicBezTo>
                        <a:cubicBezTo>
                          <a:pt x="5" y="43"/>
                          <a:pt x="1" y="16"/>
                          <a:pt x="9" y="9"/>
                        </a:cubicBezTo>
                        <a:cubicBezTo>
                          <a:pt x="17" y="2"/>
                          <a:pt x="47" y="9"/>
                          <a:pt x="55" y="9"/>
                        </a:cubicBezTo>
                      </a:path>
                    </a:pathLst>
                  </a:custGeom>
                  <a:solidFill>
                    <a:srgbClr val="000066"/>
                  </a:solidFill>
                  <a:ln w="9525">
                    <a:solidFill>
                      <a:schemeClr val="tx1"/>
                    </a:solidFill>
                    <a:round/>
                    <a:headEnd/>
                    <a:tailEnd/>
                  </a:ln>
                </p:spPr>
                <p:txBody>
                  <a:bodyPr/>
                  <a:lstStyle/>
                  <a:p>
                    <a:endParaRPr lang="nb-NO"/>
                  </a:p>
                </p:txBody>
              </p:sp>
              <p:sp>
                <p:nvSpPr>
                  <p:cNvPr id="21520" name="Freeform 46"/>
                  <p:cNvSpPr>
                    <a:spLocks/>
                  </p:cNvSpPr>
                  <p:nvPr/>
                </p:nvSpPr>
                <p:spPr bwMode="auto">
                  <a:xfrm>
                    <a:off x="587" y="3080"/>
                    <a:ext cx="411" cy="322"/>
                  </a:xfrm>
                  <a:custGeom>
                    <a:avLst/>
                    <a:gdLst>
                      <a:gd name="T0" fmla="*/ 15 w 411"/>
                      <a:gd name="T1" fmla="*/ 4 h 322"/>
                      <a:gd name="T2" fmla="*/ 12 w 411"/>
                      <a:gd name="T3" fmla="*/ 49 h 322"/>
                      <a:gd name="T4" fmla="*/ 60 w 411"/>
                      <a:gd name="T5" fmla="*/ 52 h 322"/>
                      <a:gd name="T6" fmla="*/ 105 w 411"/>
                      <a:gd name="T7" fmla="*/ 54 h 322"/>
                      <a:gd name="T8" fmla="*/ 120 w 411"/>
                      <a:gd name="T9" fmla="*/ 59 h 322"/>
                      <a:gd name="T10" fmla="*/ 117 w 411"/>
                      <a:gd name="T11" fmla="*/ 186 h 322"/>
                      <a:gd name="T12" fmla="*/ 121 w 411"/>
                      <a:gd name="T13" fmla="*/ 187 h 322"/>
                      <a:gd name="T14" fmla="*/ 126 w 411"/>
                      <a:gd name="T15" fmla="*/ 315 h 322"/>
                      <a:gd name="T16" fmla="*/ 135 w 411"/>
                      <a:gd name="T17" fmla="*/ 232 h 322"/>
                      <a:gd name="T18" fmla="*/ 147 w 411"/>
                      <a:gd name="T19" fmla="*/ 267 h 322"/>
                      <a:gd name="T20" fmla="*/ 153 w 411"/>
                      <a:gd name="T21" fmla="*/ 252 h 322"/>
                      <a:gd name="T22" fmla="*/ 157 w 411"/>
                      <a:gd name="T23" fmla="*/ 239 h 322"/>
                      <a:gd name="T24" fmla="*/ 169 w 411"/>
                      <a:gd name="T25" fmla="*/ 307 h 322"/>
                      <a:gd name="T26" fmla="*/ 172 w 411"/>
                      <a:gd name="T27" fmla="*/ 172 h 322"/>
                      <a:gd name="T28" fmla="*/ 174 w 411"/>
                      <a:gd name="T29" fmla="*/ 183 h 322"/>
                      <a:gd name="T30" fmla="*/ 181 w 411"/>
                      <a:gd name="T31" fmla="*/ 180 h 322"/>
                      <a:gd name="T32" fmla="*/ 186 w 411"/>
                      <a:gd name="T33" fmla="*/ 64 h 322"/>
                      <a:gd name="T34" fmla="*/ 204 w 411"/>
                      <a:gd name="T35" fmla="*/ 61 h 322"/>
                      <a:gd name="T36" fmla="*/ 248 w 411"/>
                      <a:gd name="T37" fmla="*/ 64 h 322"/>
                      <a:gd name="T38" fmla="*/ 324 w 411"/>
                      <a:gd name="T39" fmla="*/ 66 h 322"/>
                      <a:gd name="T40" fmla="*/ 373 w 411"/>
                      <a:gd name="T41" fmla="*/ 63 h 322"/>
                      <a:gd name="T42" fmla="*/ 388 w 411"/>
                      <a:gd name="T43" fmla="*/ 57 h 322"/>
                      <a:gd name="T44" fmla="*/ 402 w 411"/>
                      <a:gd name="T45" fmla="*/ 49 h 322"/>
                      <a:gd name="T46" fmla="*/ 405 w 411"/>
                      <a:gd name="T47" fmla="*/ 7 h 322"/>
                      <a:gd name="T48" fmla="*/ 364 w 411"/>
                      <a:gd name="T49" fmla="*/ 8 h 322"/>
                      <a:gd name="T50" fmla="*/ 295 w 411"/>
                      <a:gd name="T51" fmla="*/ 9 h 322"/>
                      <a:gd name="T52" fmla="*/ 231 w 411"/>
                      <a:gd name="T53" fmla="*/ 11 h 322"/>
                      <a:gd name="T54" fmla="*/ 171 w 411"/>
                      <a:gd name="T55" fmla="*/ 14 h 322"/>
                      <a:gd name="T56" fmla="*/ 102 w 411"/>
                      <a:gd name="T57" fmla="*/ 11 h 322"/>
                      <a:gd name="T58" fmla="*/ 15 w 411"/>
                      <a:gd name="T59" fmla="*/ 4 h 3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1"/>
                      <a:gd name="T91" fmla="*/ 0 h 322"/>
                      <a:gd name="T92" fmla="*/ 411 w 411"/>
                      <a:gd name="T93" fmla="*/ 322 h 3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1" h="322">
                        <a:moveTo>
                          <a:pt x="15" y="4"/>
                        </a:moveTo>
                        <a:cubicBezTo>
                          <a:pt x="0" y="11"/>
                          <a:pt x="5" y="41"/>
                          <a:pt x="12" y="49"/>
                        </a:cubicBezTo>
                        <a:cubicBezTo>
                          <a:pt x="19" y="57"/>
                          <a:pt x="45" y="51"/>
                          <a:pt x="60" y="52"/>
                        </a:cubicBezTo>
                        <a:cubicBezTo>
                          <a:pt x="75" y="53"/>
                          <a:pt x="95" y="53"/>
                          <a:pt x="105" y="54"/>
                        </a:cubicBezTo>
                        <a:cubicBezTo>
                          <a:pt x="115" y="55"/>
                          <a:pt x="118" y="37"/>
                          <a:pt x="120" y="59"/>
                        </a:cubicBezTo>
                        <a:cubicBezTo>
                          <a:pt x="122" y="81"/>
                          <a:pt x="117" y="165"/>
                          <a:pt x="117" y="186"/>
                        </a:cubicBezTo>
                        <a:cubicBezTo>
                          <a:pt x="117" y="207"/>
                          <a:pt x="120" y="166"/>
                          <a:pt x="121" y="187"/>
                        </a:cubicBezTo>
                        <a:cubicBezTo>
                          <a:pt x="122" y="208"/>
                          <a:pt x="124" y="308"/>
                          <a:pt x="126" y="315"/>
                        </a:cubicBezTo>
                        <a:cubicBezTo>
                          <a:pt x="128" y="322"/>
                          <a:pt x="131" y="240"/>
                          <a:pt x="135" y="232"/>
                        </a:cubicBezTo>
                        <a:cubicBezTo>
                          <a:pt x="139" y="224"/>
                          <a:pt x="144" y="264"/>
                          <a:pt x="147" y="267"/>
                        </a:cubicBezTo>
                        <a:cubicBezTo>
                          <a:pt x="150" y="270"/>
                          <a:pt x="151" y="257"/>
                          <a:pt x="153" y="252"/>
                        </a:cubicBezTo>
                        <a:cubicBezTo>
                          <a:pt x="155" y="247"/>
                          <a:pt x="154" y="230"/>
                          <a:pt x="157" y="239"/>
                        </a:cubicBezTo>
                        <a:cubicBezTo>
                          <a:pt x="160" y="248"/>
                          <a:pt x="167" y="318"/>
                          <a:pt x="169" y="307"/>
                        </a:cubicBezTo>
                        <a:cubicBezTo>
                          <a:pt x="171" y="296"/>
                          <a:pt x="171" y="193"/>
                          <a:pt x="172" y="172"/>
                        </a:cubicBezTo>
                        <a:cubicBezTo>
                          <a:pt x="173" y="151"/>
                          <a:pt x="173" y="182"/>
                          <a:pt x="174" y="183"/>
                        </a:cubicBezTo>
                        <a:cubicBezTo>
                          <a:pt x="175" y="184"/>
                          <a:pt x="179" y="200"/>
                          <a:pt x="181" y="180"/>
                        </a:cubicBezTo>
                        <a:cubicBezTo>
                          <a:pt x="183" y="160"/>
                          <a:pt x="182" y="84"/>
                          <a:pt x="186" y="64"/>
                        </a:cubicBezTo>
                        <a:cubicBezTo>
                          <a:pt x="190" y="44"/>
                          <a:pt x="194" y="61"/>
                          <a:pt x="204" y="61"/>
                        </a:cubicBezTo>
                        <a:cubicBezTo>
                          <a:pt x="214" y="61"/>
                          <a:pt x="228" y="63"/>
                          <a:pt x="248" y="64"/>
                        </a:cubicBezTo>
                        <a:cubicBezTo>
                          <a:pt x="268" y="65"/>
                          <a:pt x="303" y="66"/>
                          <a:pt x="324" y="66"/>
                        </a:cubicBezTo>
                        <a:cubicBezTo>
                          <a:pt x="345" y="66"/>
                          <a:pt x="362" y="64"/>
                          <a:pt x="373" y="63"/>
                        </a:cubicBezTo>
                        <a:cubicBezTo>
                          <a:pt x="384" y="62"/>
                          <a:pt x="383" y="59"/>
                          <a:pt x="388" y="57"/>
                        </a:cubicBezTo>
                        <a:cubicBezTo>
                          <a:pt x="393" y="55"/>
                          <a:pt x="399" y="57"/>
                          <a:pt x="402" y="49"/>
                        </a:cubicBezTo>
                        <a:cubicBezTo>
                          <a:pt x="405" y="41"/>
                          <a:pt x="411" y="14"/>
                          <a:pt x="405" y="7"/>
                        </a:cubicBezTo>
                        <a:cubicBezTo>
                          <a:pt x="399" y="0"/>
                          <a:pt x="382" y="8"/>
                          <a:pt x="364" y="8"/>
                        </a:cubicBezTo>
                        <a:cubicBezTo>
                          <a:pt x="346" y="8"/>
                          <a:pt x="317" y="9"/>
                          <a:pt x="295" y="9"/>
                        </a:cubicBezTo>
                        <a:cubicBezTo>
                          <a:pt x="273" y="9"/>
                          <a:pt x="252" y="10"/>
                          <a:pt x="231" y="11"/>
                        </a:cubicBezTo>
                        <a:cubicBezTo>
                          <a:pt x="210" y="12"/>
                          <a:pt x="192" y="14"/>
                          <a:pt x="171" y="14"/>
                        </a:cubicBezTo>
                        <a:cubicBezTo>
                          <a:pt x="150" y="14"/>
                          <a:pt x="128" y="13"/>
                          <a:pt x="102" y="11"/>
                        </a:cubicBezTo>
                        <a:cubicBezTo>
                          <a:pt x="76" y="9"/>
                          <a:pt x="33" y="5"/>
                          <a:pt x="15" y="4"/>
                        </a:cubicBezTo>
                        <a:close/>
                      </a:path>
                    </a:pathLst>
                  </a:custGeom>
                  <a:solidFill>
                    <a:schemeClr val="tx1"/>
                  </a:solidFill>
                  <a:ln w="9525">
                    <a:solidFill>
                      <a:schemeClr val="tx1"/>
                    </a:solidFill>
                    <a:round/>
                    <a:headEnd/>
                    <a:tailEnd/>
                  </a:ln>
                </p:spPr>
                <p:txBody>
                  <a:bodyPr/>
                  <a:lstStyle/>
                  <a:p>
                    <a:endParaRPr lang="nb-NO"/>
                  </a:p>
                </p:txBody>
              </p:sp>
              <p:sp>
                <p:nvSpPr>
                  <p:cNvPr id="21521" name="Freeform 48"/>
                  <p:cNvSpPr>
                    <a:spLocks/>
                  </p:cNvSpPr>
                  <p:nvPr/>
                </p:nvSpPr>
                <p:spPr bwMode="auto">
                  <a:xfrm>
                    <a:off x="2288" y="1705"/>
                    <a:ext cx="163" cy="585"/>
                  </a:xfrm>
                  <a:custGeom>
                    <a:avLst/>
                    <a:gdLst>
                      <a:gd name="T0" fmla="*/ 145 w 163"/>
                      <a:gd name="T1" fmla="*/ 14 h 585"/>
                      <a:gd name="T2" fmla="*/ 135 w 163"/>
                      <a:gd name="T3" fmla="*/ 38 h 585"/>
                      <a:gd name="T4" fmla="*/ 121 w 163"/>
                      <a:gd name="T5" fmla="*/ 89 h 585"/>
                      <a:gd name="T6" fmla="*/ 108 w 163"/>
                      <a:gd name="T7" fmla="*/ 142 h 585"/>
                      <a:gd name="T8" fmla="*/ 88 w 163"/>
                      <a:gd name="T9" fmla="*/ 220 h 585"/>
                      <a:gd name="T10" fmla="*/ 78 w 163"/>
                      <a:gd name="T11" fmla="*/ 262 h 585"/>
                      <a:gd name="T12" fmla="*/ 66 w 163"/>
                      <a:gd name="T13" fmla="*/ 307 h 585"/>
                      <a:gd name="T14" fmla="*/ 52 w 163"/>
                      <a:gd name="T15" fmla="*/ 361 h 585"/>
                      <a:gd name="T16" fmla="*/ 36 w 163"/>
                      <a:gd name="T17" fmla="*/ 421 h 585"/>
                      <a:gd name="T18" fmla="*/ 21 w 163"/>
                      <a:gd name="T19" fmla="*/ 476 h 585"/>
                      <a:gd name="T20" fmla="*/ 3 w 163"/>
                      <a:gd name="T21" fmla="*/ 551 h 585"/>
                      <a:gd name="T22" fmla="*/ 3 w 163"/>
                      <a:gd name="T23" fmla="*/ 569 h 585"/>
                      <a:gd name="T24" fmla="*/ 18 w 163"/>
                      <a:gd name="T25" fmla="*/ 575 h 585"/>
                      <a:gd name="T26" fmla="*/ 30 w 163"/>
                      <a:gd name="T27" fmla="*/ 511 h 585"/>
                      <a:gd name="T28" fmla="*/ 43 w 163"/>
                      <a:gd name="T29" fmla="*/ 454 h 585"/>
                      <a:gd name="T30" fmla="*/ 63 w 163"/>
                      <a:gd name="T31" fmla="*/ 368 h 585"/>
                      <a:gd name="T32" fmla="*/ 78 w 163"/>
                      <a:gd name="T33" fmla="*/ 313 h 585"/>
                      <a:gd name="T34" fmla="*/ 93 w 163"/>
                      <a:gd name="T35" fmla="*/ 274 h 585"/>
                      <a:gd name="T36" fmla="*/ 111 w 163"/>
                      <a:gd name="T37" fmla="*/ 190 h 585"/>
                      <a:gd name="T38" fmla="*/ 138 w 163"/>
                      <a:gd name="T39" fmla="*/ 92 h 585"/>
                      <a:gd name="T40" fmla="*/ 150 w 163"/>
                      <a:gd name="T41" fmla="*/ 46 h 585"/>
                      <a:gd name="T42" fmla="*/ 162 w 163"/>
                      <a:gd name="T43" fmla="*/ 5 h 585"/>
                      <a:gd name="T44" fmla="*/ 145 w 163"/>
                      <a:gd name="T45" fmla="*/ 14 h 5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3"/>
                      <a:gd name="T70" fmla="*/ 0 h 585"/>
                      <a:gd name="T71" fmla="*/ 163 w 163"/>
                      <a:gd name="T72" fmla="*/ 585 h 5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3" h="585">
                        <a:moveTo>
                          <a:pt x="145" y="14"/>
                        </a:moveTo>
                        <a:cubicBezTo>
                          <a:pt x="141" y="19"/>
                          <a:pt x="139" y="25"/>
                          <a:pt x="135" y="38"/>
                        </a:cubicBezTo>
                        <a:cubicBezTo>
                          <a:pt x="131" y="51"/>
                          <a:pt x="125" y="72"/>
                          <a:pt x="121" y="89"/>
                        </a:cubicBezTo>
                        <a:cubicBezTo>
                          <a:pt x="117" y="106"/>
                          <a:pt x="113" y="120"/>
                          <a:pt x="108" y="142"/>
                        </a:cubicBezTo>
                        <a:cubicBezTo>
                          <a:pt x="103" y="164"/>
                          <a:pt x="93" y="200"/>
                          <a:pt x="88" y="220"/>
                        </a:cubicBezTo>
                        <a:cubicBezTo>
                          <a:pt x="83" y="240"/>
                          <a:pt x="82" y="248"/>
                          <a:pt x="78" y="262"/>
                        </a:cubicBezTo>
                        <a:cubicBezTo>
                          <a:pt x="74" y="276"/>
                          <a:pt x="70" y="291"/>
                          <a:pt x="66" y="307"/>
                        </a:cubicBezTo>
                        <a:cubicBezTo>
                          <a:pt x="62" y="323"/>
                          <a:pt x="57" y="342"/>
                          <a:pt x="52" y="361"/>
                        </a:cubicBezTo>
                        <a:cubicBezTo>
                          <a:pt x="47" y="380"/>
                          <a:pt x="41" y="402"/>
                          <a:pt x="36" y="421"/>
                        </a:cubicBezTo>
                        <a:cubicBezTo>
                          <a:pt x="31" y="440"/>
                          <a:pt x="26" y="454"/>
                          <a:pt x="21" y="476"/>
                        </a:cubicBezTo>
                        <a:cubicBezTo>
                          <a:pt x="16" y="498"/>
                          <a:pt x="6" y="536"/>
                          <a:pt x="3" y="551"/>
                        </a:cubicBezTo>
                        <a:cubicBezTo>
                          <a:pt x="0" y="566"/>
                          <a:pt x="0" y="565"/>
                          <a:pt x="3" y="569"/>
                        </a:cubicBezTo>
                        <a:cubicBezTo>
                          <a:pt x="6" y="573"/>
                          <a:pt x="14" y="585"/>
                          <a:pt x="18" y="575"/>
                        </a:cubicBezTo>
                        <a:cubicBezTo>
                          <a:pt x="22" y="565"/>
                          <a:pt x="26" y="531"/>
                          <a:pt x="30" y="511"/>
                        </a:cubicBezTo>
                        <a:cubicBezTo>
                          <a:pt x="34" y="491"/>
                          <a:pt x="38" y="478"/>
                          <a:pt x="43" y="454"/>
                        </a:cubicBezTo>
                        <a:cubicBezTo>
                          <a:pt x="48" y="430"/>
                          <a:pt x="57" y="391"/>
                          <a:pt x="63" y="368"/>
                        </a:cubicBezTo>
                        <a:cubicBezTo>
                          <a:pt x="69" y="345"/>
                          <a:pt x="73" y="329"/>
                          <a:pt x="78" y="313"/>
                        </a:cubicBezTo>
                        <a:cubicBezTo>
                          <a:pt x="83" y="297"/>
                          <a:pt x="88" y="294"/>
                          <a:pt x="93" y="274"/>
                        </a:cubicBezTo>
                        <a:cubicBezTo>
                          <a:pt x="98" y="254"/>
                          <a:pt x="104" y="220"/>
                          <a:pt x="111" y="190"/>
                        </a:cubicBezTo>
                        <a:cubicBezTo>
                          <a:pt x="118" y="160"/>
                          <a:pt x="132" y="116"/>
                          <a:pt x="138" y="92"/>
                        </a:cubicBezTo>
                        <a:cubicBezTo>
                          <a:pt x="144" y="68"/>
                          <a:pt x="146" y="60"/>
                          <a:pt x="150" y="46"/>
                        </a:cubicBezTo>
                        <a:cubicBezTo>
                          <a:pt x="154" y="32"/>
                          <a:pt x="163" y="10"/>
                          <a:pt x="162" y="5"/>
                        </a:cubicBezTo>
                        <a:cubicBezTo>
                          <a:pt x="161" y="0"/>
                          <a:pt x="149" y="9"/>
                          <a:pt x="145" y="14"/>
                        </a:cubicBezTo>
                        <a:close/>
                      </a:path>
                    </a:pathLst>
                  </a:custGeom>
                  <a:solidFill>
                    <a:schemeClr val="tx1"/>
                  </a:solidFill>
                  <a:ln w="3175">
                    <a:solidFill>
                      <a:schemeClr val="tx1"/>
                    </a:solidFill>
                    <a:round/>
                    <a:headEnd/>
                    <a:tailEnd/>
                  </a:ln>
                </p:spPr>
                <p:txBody>
                  <a:bodyPr/>
                  <a:lstStyle/>
                  <a:p>
                    <a:endParaRPr lang="nb-NO"/>
                  </a:p>
                </p:txBody>
              </p:sp>
              <p:sp>
                <p:nvSpPr>
                  <p:cNvPr id="21522" name="Rectangle 40"/>
                  <p:cNvSpPr>
                    <a:spLocks noChangeArrowheads="1"/>
                  </p:cNvSpPr>
                  <p:nvPr/>
                </p:nvSpPr>
                <p:spPr bwMode="auto">
                  <a:xfrm>
                    <a:off x="657" y="2568"/>
                    <a:ext cx="953" cy="46"/>
                  </a:xfrm>
                  <a:prstGeom prst="rect">
                    <a:avLst/>
                  </a:prstGeom>
                  <a:solidFill>
                    <a:srgbClr val="000066"/>
                  </a:solidFill>
                  <a:ln w="9525">
                    <a:solidFill>
                      <a:srgbClr val="000066"/>
                    </a:solidFill>
                    <a:miter lim="800000"/>
                    <a:headEnd/>
                    <a:tailEnd/>
                  </a:ln>
                </p:spPr>
                <p:txBody>
                  <a:bodyPr wrap="none" anchor="ctr"/>
                  <a:lstStyle/>
                  <a:p>
                    <a:endParaRPr lang="nb-NO"/>
                  </a:p>
                </p:txBody>
              </p:sp>
              <p:sp>
                <p:nvSpPr>
                  <p:cNvPr id="21523" name="Freeform 49"/>
                  <p:cNvSpPr>
                    <a:spLocks/>
                  </p:cNvSpPr>
                  <p:nvPr/>
                </p:nvSpPr>
                <p:spPr bwMode="auto">
                  <a:xfrm>
                    <a:off x="1417" y="2446"/>
                    <a:ext cx="579" cy="91"/>
                  </a:xfrm>
                  <a:custGeom>
                    <a:avLst/>
                    <a:gdLst>
                      <a:gd name="T0" fmla="*/ 9 w 579"/>
                      <a:gd name="T1" fmla="*/ 88 h 91"/>
                      <a:gd name="T2" fmla="*/ 11 w 579"/>
                      <a:gd name="T3" fmla="*/ 70 h 91"/>
                      <a:gd name="T4" fmla="*/ 25 w 579"/>
                      <a:gd name="T5" fmla="*/ 60 h 91"/>
                      <a:gd name="T6" fmla="*/ 107 w 579"/>
                      <a:gd name="T7" fmla="*/ 54 h 91"/>
                      <a:gd name="T8" fmla="*/ 153 w 579"/>
                      <a:gd name="T9" fmla="*/ 52 h 91"/>
                      <a:gd name="T10" fmla="*/ 219 w 579"/>
                      <a:gd name="T11" fmla="*/ 44 h 91"/>
                      <a:gd name="T12" fmla="*/ 289 w 579"/>
                      <a:gd name="T13" fmla="*/ 36 h 91"/>
                      <a:gd name="T14" fmla="*/ 373 w 579"/>
                      <a:gd name="T15" fmla="*/ 26 h 91"/>
                      <a:gd name="T16" fmla="*/ 445 w 579"/>
                      <a:gd name="T17" fmla="*/ 14 h 91"/>
                      <a:gd name="T18" fmla="*/ 491 w 579"/>
                      <a:gd name="T19" fmla="*/ 6 h 91"/>
                      <a:gd name="T20" fmla="*/ 527 w 579"/>
                      <a:gd name="T21" fmla="*/ 6 h 91"/>
                      <a:gd name="T22" fmla="*/ 549 w 579"/>
                      <a:gd name="T23" fmla="*/ 4 h 91"/>
                      <a:gd name="T24" fmla="*/ 556 w 579"/>
                      <a:gd name="T25" fmla="*/ 32 h 91"/>
                      <a:gd name="T26" fmla="*/ 559 w 579"/>
                      <a:gd name="T27" fmla="*/ 60 h 91"/>
                      <a:gd name="T28" fmla="*/ 557 w 579"/>
                      <a:gd name="T29" fmla="*/ 72 h 91"/>
                      <a:gd name="T30" fmla="*/ 427 w 579"/>
                      <a:gd name="T31" fmla="*/ 76 h 91"/>
                      <a:gd name="T32" fmla="*/ 289 w 579"/>
                      <a:gd name="T33" fmla="*/ 80 h 91"/>
                      <a:gd name="T34" fmla="*/ 153 w 579"/>
                      <a:gd name="T35" fmla="*/ 84 h 91"/>
                      <a:gd name="T36" fmla="*/ 65 w 579"/>
                      <a:gd name="T37" fmla="*/ 86 h 91"/>
                      <a:gd name="T38" fmla="*/ 9 w 579"/>
                      <a:gd name="T39" fmla="*/ 88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9"/>
                      <a:gd name="T61" fmla="*/ 0 h 91"/>
                      <a:gd name="T62" fmla="*/ 579 w 579"/>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9" h="91">
                        <a:moveTo>
                          <a:pt x="9" y="88"/>
                        </a:moveTo>
                        <a:cubicBezTo>
                          <a:pt x="0" y="85"/>
                          <a:pt x="8" y="75"/>
                          <a:pt x="11" y="70"/>
                        </a:cubicBezTo>
                        <a:cubicBezTo>
                          <a:pt x="14" y="65"/>
                          <a:pt x="9" y="63"/>
                          <a:pt x="25" y="60"/>
                        </a:cubicBezTo>
                        <a:cubicBezTo>
                          <a:pt x="41" y="57"/>
                          <a:pt x="86" y="55"/>
                          <a:pt x="107" y="54"/>
                        </a:cubicBezTo>
                        <a:cubicBezTo>
                          <a:pt x="128" y="53"/>
                          <a:pt x="134" y="54"/>
                          <a:pt x="153" y="52"/>
                        </a:cubicBezTo>
                        <a:cubicBezTo>
                          <a:pt x="172" y="50"/>
                          <a:pt x="196" y="47"/>
                          <a:pt x="219" y="44"/>
                        </a:cubicBezTo>
                        <a:cubicBezTo>
                          <a:pt x="242" y="41"/>
                          <a:pt x="263" y="39"/>
                          <a:pt x="289" y="36"/>
                        </a:cubicBezTo>
                        <a:cubicBezTo>
                          <a:pt x="315" y="33"/>
                          <a:pt x="347" y="30"/>
                          <a:pt x="373" y="26"/>
                        </a:cubicBezTo>
                        <a:cubicBezTo>
                          <a:pt x="399" y="22"/>
                          <a:pt x="425" y="17"/>
                          <a:pt x="445" y="14"/>
                        </a:cubicBezTo>
                        <a:cubicBezTo>
                          <a:pt x="465" y="11"/>
                          <a:pt x="477" y="7"/>
                          <a:pt x="491" y="6"/>
                        </a:cubicBezTo>
                        <a:cubicBezTo>
                          <a:pt x="505" y="5"/>
                          <a:pt x="517" y="6"/>
                          <a:pt x="527" y="6"/>
                        </a:cubicBezTo>
                        <a:cubicBezTo>
                          <a:pt x="537" y="6"/>
                          <a:pt x="544" y="0"/>
                          <a:pt x="549" y="4"/>
                        </a:cubicBezTo>
                        <a:cubicBezTo>
                          <a:pt x="554" y="8"/>
                          <a:pt x="554" y="23"/>
                          <a:pt x="556" y="32"/>
                        </a:cubicBezTo>
                        <a:cubicBezTo>
                          <a:pt x="558" y="41"/>
                          <a:pt x="559" y="53"/>
                          <a:pt x="559" y="60"/>
                        </a:cubicBezTo>
                        <a:cubicBezTo>
                          <a:pt x="559" y="67"/>
                          <a:pt x="579" y="69"/>
                          <a:pt x="557" y="72"/>
                        </a:cubicBezTo>
                        <a:cubicBezTo>
                          <a:pt x="535" y="75"/>
                          <a:pt x="472" y="75"/>
                          <a:pt x="427" y="76"/>
                        </a:cubicBezTo>
                        <a:cubicBezTo>
                          <a:pt x="382" y="77"/>
                          <a:pt x="335" y="79"/>
                          <a:pt x="289" y="80"/>
                        </a:cubicBezTo>
                        <a:cubicBezTo>
                          <a:pt x="243" y="81"/>
                          <a:pt x="190" y="83"/>
                          <a:pt x="153" y="84"/>
                        </a:cubicBezTo>
                        <a:cubicBezTo>
                          <a:pt x="116" y="85"/>
                          <a:pt x="89" y="85"/>
                          <a:pt x="65" y="86"/>
                        </a:cubicBezTo>
                        <a:cubicBezTo>
                          <a:pt x="41" y="87"/>
                          <a:pt x="18" y="91"/>
                          <a:pt x="9" y="88"/>
                        </a:cubicBezTo>
                        <a:close/>
                      </a:path>
                    </a:pathLst>
                  </a:custGeom>
                  <a:solidFill>
                    <a:schemeClr val="folHlink"/>
                  </a:solidFill>
                  <a:ln w="3175">
                    <a:solidFill>
                      <a:srgbClr val="0099FF"/>
                    </a:solidFill>
                    <a:round/>
                    <a:headEnd/>
                    <a:tailEnd/>
                  </a:ln>
                </p:spPr>
                <p:txBody>
                  <a:bodyPr/>
                  <a:lstStyle/>
                  <a:p>
                    <a:endParaRPr lang="nb-NO"/>
                  </a:p>
                </p:txBody>
              </p:sp>
            </p:grpSp>
          </p:grpSp>
        </p:grpSp>
      </p:grpSp>
    </p:spTree>
    <p:extLst>
      <p:ext uri="{BB962C8B-B14F-4D97-AF65-F5344CB8AC3E}">
        <p14:creationId xmlns:p14="http://schemas.microsoft.com/office/powerpoint/2010/main" xmlns="" val="2609338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a:xfrm>
            <a:off x="457200" y="476250"/>
            <a:ext cx="8229600" cy="968375"/>
          </a:xfrm>
        </p:spPr>
        <p:txBody>
          <a:bodyPr/>
          <a:lstStyle/>
          <a:p>
            <a:r>
              <a:rPr lang="nb-NO" smtClean="0">
                <a:latin typeface="Arial" charset="0"/>
                <a:cs typeface="Arial" charset="0"/>
              </a:rPr>
              <a:t>Skjerm, tastatur mv</a:t>
            </a:r>
          </a:p>
        </p:txBody>
      </p:sp>
      <p:sp>
        <p:nvSpPr>
          <p:cNvPr id="22531" name="Plassholder for tekst 3"/>
          <p:cNvSpPr>
            <a:spLocks noGrp="1"/>
          </p:cNvSpPr>
          <p:nvPr>
            <p:ph type="body" idx="1"/>
          </p:nvPr>
        </p:nvSpPr>
        <p:spPr/>
        <p:txBody>
          <a:bodyPr/>
          <a:lstStyle/>
          <a:p>
            <a:endParaRPr lang="nb-NO" smtClean="0">
              <a:latin typeface="Arial" charset="0"/>
              <a:cs typeface="Arial" charset="0"/>
            </a:endParaRPr>
          </a:p>
        </p:txBody>
      </p:sp>
      <p:sp>
        <p:nvSpPr>
          <p:cNvPr id="3" name="Plassholder for innhold 2"/>
          <p:cNvSpPr>
            <a:spLocks noGrp="1"/>
          </p:cNvSpPr>
          <p:nvPr>
            <p:ph sz="half" idx="2"/>
          </p:nvPr>
        </p:nvSpPr>
        <p:spPr/>
        <p:txBody>
          <a:bodyPr/>
          <a:lstStyle/>
          <a:p>
            <a:r>
              <a:rPr lang="nb-NO" smtClean="0">
                <a:latin typeface="Arial" charset="0"/>
                <a:cs typeface="Arial" charset="0"/>
              </a:rPr>
              <a:t>Ca 50-70cm lengde fram til skjerm</a:t>
            </a:r>
          </a:p>
          <a:p>
            <a:r>
              <a:rPr lang="nb-NO" smtClean="0">
                <a:latin typeface="Arial" charset="0"/>
                <a:cs typeface="Arial" charset="0"/>
              </a:rPr>
              <a:t>Øyne i høyde med øverste tekstlinje</a:t>
            </a:r>
          </a:p>
          <a:p>
            <a:r>
              <a:rPr lang="nb-NO" smtClean="0">
                <a:latin typeface="Arial" charset="0"/>
                <a:cs typeface="Arial" charset="0"/>
              </a:rPr>
              <a:t>Bruk datamus midt framfor deg, og varier mellom høyre og venstre hånd</a:t>
            </a:r>
          </a:p>
          <a:p>
            <a:r>
              <a:rPr lang="nb-NO" smtClean="0">
                <a:latin typeface="Arial" charset="0"/>
                <a:cs typeface="Arial" charset="0"/>
              </a:rPr>
              <a:t>Bruk hurtigtaster</a:t>
            </a:r>
          </a:p>
        </p:txBody>
      </p:sp>
      <p:sp>
        <p:nvSpPr>
          <p:cNvPr id="22533" name="Plassholder for tekst 4"/>
          <p:cNvSpPr>
            <a:spLocks noGrp="1"/>
          </p:cNvSpPr>
          <p:nvPr>
            <p:ph type="body" sz="quarter" idx="3"/>
          </p:nvPr>
        </p:nvSpPr>
        <p:spPr/>
        <p:txBody>
          <a:bodyPr/>
          <a:lstStyle/>
          <a:p>
            <a:endParaRPr lang="nb-NO" smtClean="0">
              <a:latin typeface="Arial" charset="0"/>
              <a:cs typeface="Arial" charset="0"/>
            </a:endParaRPr>
          </a:p>
        </p:txBody>
      </p:sp>
      <p:pic>
        <p:nvPicPr>
          <p:cNvPr id="2253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60913" y="1412875"/>
            <a:ext cx="4383087" cy="3311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67289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332656"/>
            <a:ext cx="8229600" cy="928687"/>
          </a:xfrm>
        </p:spPr>
        <p:txBody>
          <a:bodyPr/>
          <a:lstStyle/>
          <a:p>
            <a:r>
              <a:rPr lang="nb-NO" dirty="0" err="1" smtClean="0"/>
              <a:t>Datamus</a:t>
            </a:r>
            <a:r>
              <a:rPr lang="nb-NO" dirty="0" smtClean="0"/>
              <a:t> - tastatur</a:t>
            </a:r>
            <a:endParaRPr lang="nb-NO" dirty="0"/>
          </a:p>
        </p:txBody>
      </p:sp>
      <p:sp>
        <p:nvSpPr>
          <p:cNvPr id="3" name="Plassholder for tekst 2"/>
          <p:cNvSpPr>
            <a:spLocks noGrp="1"/>
          </p:cNvSpPr>
          <p:nvPr>
            <p:ph type="body" idx="1"/>
          </p:nvPr>
        </p:nvSpPr>
        <p:spPr/>
        <p:txBody>
          <a:bodyPr/>
          <a:lstStyle/>
          <a:p>
            <a:pPr algn="ctr"/>
            <a:endParaRPr lang="nb-NO" dirty="0"/>
          </a:p>
        </p:txBody>
      </p:sp>
      <p:sp>
        <p:nvSpPr>
          <p:cNvPr id="4" name="Plassholder for innhold 3"/>
          <p:cNvSpPr>
            <a:spLocks noGrp="1"/>
          </p:cNvSpPr>
          <p:nvPr>
            <p:ph sz="half" idx="2"/>
          </p:nvPr>
        </p:nvSpPr>
        <p:spPr/>
        <p:txBody>
          <a:bodyPr/>
          <a:lstStyle/>
          <a:p>
            <a:endParaRPr lang="nb-NO" dirty="0"/>
          </a:p>
        </p:txBody>
      </p:sp>
      <p:sp>
        <p:nvSpPr>
          <p:cNvPr id="5" name="Plassholder for tekst 4"/>
          <p:cNvSpPr>
            <a:spLocks noGrp="1"/>
          </p:cNvSpPr>
          <p:nvPr>
            <p:ph type="body" sz="quarter" idx="3"/>
          </p:nvPr>
        </p:nvSpPr>
        <p:spPr/>
        <p:txBody>
          <a:bodyPr/>
          <a:lstStyle/>
          <a:p>
            <a:endParaRPr lang="nb-NO"/>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2852936"/>
            <a:ext cx="4048025" cy="34649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Grp="1" noChangeAspect="1" noChangeArrowheads="1"/>
          </p:cNvPicPr>
          <p:nvPr>
            <p:ph sz="quarter" idx="4"/>
          </p:nvPr>
        </p:nvPicPr>
        <p:blipFill>
          <a:blip r:embed="rId3">
            <a:extLst>
              <a:ext uri="{28A0092B-C50C-407E-A947-70E740481C1C}">
                <a14:useLocalDpi xmlns:a14="http://schemas.microsoft.com/office/drawing/2010/main" xmlns="" val="0"/>
              </a:ext>
            </a:extLst>
          </a:blip>
          <a:srcRect/>
          <a:stretch>
            <a:fillRect/>
          </a:stretch>
        </p:blipFill>
        <p:spPr bwMode="auto">
          <a:xfrm>
            <a:off x="4932040" y="1287417"/>
            <a:ext cx="4041775" cy="3457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00118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tel 6"/>
          <p:cNvSpPr>
            <a:spLocks noGrp="1"/>
          </p:cNvSpPr>
          <p:nvPr>
            <p:ph type="title"/>
          </p:nvPr>
        </p:nvSpPr>
        <p:spPr/>
        <p:txBody>
          <a:bodyPr/>
          <a:lstStyle/>
          <a:p>
            <a:r>
              <a:rPr lang="nb-NO" smtClean="0">
                <a:latin typeface="Arial" charset="0"/>
                <a:cs typeface="Arial" charset="0"/>
              </a:rPr>
              <a:t>Øyets horisontallinje</a:t>
            </a:r>
          </a:p>
        </p:txBody>
      </p:sp>
      <p:pic>
        <p:nvPicPr>
          <p:cNvPr id="23555"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484438" y="2133600"/>
            <a:ext cx="3390900" cy="4724400"/>
          </a:xfr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0528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tel 1"/>
          <p:cNvSpPr>
            <a:spLocks noGrp="1"/>
          </p:cNvSpPr>
          <p:nvPr>
            <p:ph type="title"/>
          </p:nvPr>
        </p:nvSpPr>
        <p:spPr/>
        <p:txBody>
          <a:bodyPr/>
          <a:lstStyle/>
          <a:p>
            <a:r>
              <a:rPr lang="nb-NO" smtClean="0">
                <a:latin typeface="Arial" charset="0"/>
                <a:cs typeface="Arial" charset="0"/>
              </a:rPr>
              <a:t>Plassering av utstyr</a:t>
            </a:r>
          </a:p>
        </p:txBody>
      </p:sp>
      <p:sp>
        <p:nvSpPr>
          <p:cNvPr id="24579" name="Plassholder for innhold 2"/>
          <p:cNvSpPr>
            <a:spLocks noGrp="1"/>
          </p:cNvSpPr>
          <p:nvPr>
            <p:ph idx="1"/>
          </p:nvPr>
        </p:nvSpPr>
        <p:spPr/>
        <p:txBody>
          <a:bodyPr/>
          <a:lstStyle/>
          <a:p>
            <a:endParaRPr lang="nb-NO" smtClean="0">
              <a:latin typeface="Arial" charset="0"/>
              <a:cs typeface="Arial" charset="0"/>
            </a:endParaRP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525" y="2133600"/>
            <a:ext cx="4652963"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58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3438" y="2133600"/>
            <a:ext cx="4500562"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7532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52575" y="731540"/>
            <a:ext cx="5755729" cy="56740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3071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tel 1"/>
          <p:cNvSpPr>
            <a:spLocks noGrp="1"/>
          </p:cNvSpPr>
          <p:nvPr>
            <p:ph type="title"/>
          </p:nvPr>
        </p:nvSpPr>
        <p:spPr/>
        <p:txBody>
          <a:bodyPr/>
          <a:lstStyle/>
          <a:p>
            <a:r>
              <a:rPr lang="nb-NO" smtClean="0">
                <a:latin typeface="Arial" charset="0"/>
                <a:cs typeface="Arial" charset="0"/>
              </a:rPr>
              <a:t>Husk å sjekke synet!</a:t>
            </a:r>
          </a:p>
        </p:txBody>
      </p:sp>
      <p:pic>
        <p:nvPicPr>
          <p:cNvPr id="4" name="redcar.wmv">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xmlns="" val="0"/>
              </a:ext>
            </a:extLst>
          </a:blip>
          <a:srcRect/>
          <a:stretch>
            <a:fillRect/>
          </a:stretch>
        </p:blipFill>
        <p:spPr>
          <a:xfrm>
            <a:off x="2000250" y="1919288"/>
            <a:ext cx="5072063" cy="3803650"/>
          </a:xfrm>
        </p:spPr>
      </p:pic>
    </p:spTree>
    <p:extLst>
      <p:ext uri="{BB962C8B-B14F-4D97-AF65-F5344CB8AC3E}">
        <p14:creationId xmlns:p14="http://schemas.microsoft.com/office/powerpoint/2010/main" xmlns="" val="25734997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tel 1"/>
          <p:cNvSpPr>
            <a:spLocks noGrp="1"/>
          </p:cNvSpPr>
          <p:nvPr>
            <p:ph type="title"/>
          </p:nvPr>
        </p:nvSpPr>
        <p:spPr/>
        <p:txBody>
          <a:bodyPr/>
          <a:lstStyle/>
          <a:p>
            <a:r>
              <a:rPr lang="nb-NO" smtClean="0">
                <a:latin typeface="Arial" charset="0"/>
                <a:cs typeface="Arial" charset="0"/>
              </a:rPr>
              <a:t>Belysning</a:t>
            </a:r>
          </a:p>
        </p:txBody>
      </p:sp>
      <p:sp>
        <p:nvSpPr>
          <p:cNvPr id="26627" name="Plassholder for innhold 2"/>
          <p:cNvSpPr>
            <a:spLocks noGrp="1"/>
          </p:cNvSpPr>
          <p:nvPr>
            <p:ph idx="1"/>
          </p:nvPr>
        </p:nvSpPr>
        <p:spPr/>
        <p:txBody>
          <a:bodyPr/>
          <a:lstStyle/>
          <a:p>
            <a:r>
              <a:rPr lang="nb-NO" sz="2400" smtClean="0">
                <a:latin typeface="Arial" charset="0"/>
                <a:cs typeface="Arial" charset="0"/>
              </a:rPr>
              <a:t>Tilstrekkelig belysning, tilnærmet dagslys (ca 500 lux)</a:t>
            </a:r>
          </a:p>
          <a:p>
            <a:r>
              <a:rPr lang="nb-NO" sz="2400" smtClean="0">
                <a:latin typeface="Arial" charset="0"/>
                <a:cs typeface="Arial" charset="0"/>
              </a:rPr>
              <a:t>Lysarmatur parallelt med synsretning</a:t>
            </a:r>
          </a:p>
          <a:p>
            <a:r>
              <a:rPr lang="nb-NO" sz="2400" smtClean="0">
                <a:latin typeface="Arial" charset="0"/>
                <a:cs typeface="Arial" charset="0"/>
              </a:rPr>
              <a:t>Gode muligheter for solskjerming</a:t>
            </a:r>
          </a:p>
          <a:p>
            <a:r>
              <a:rPr lang="nb-NO" sz="2400" smtClean="0">
                <a:latin typeface="Arial" charset="0"/>
                <a:cs typeface="Arial" charset="0"/>
              </a:rPr>
              <a:t>Utsyn om mulig</a:t>
            </a:r>
          </a:p>
          <a:p>
            <a:r>
              <a:rPr lang="nb-NO" sz="2400" smtClean="0">
                <a:latin typeface="Arial" charset="0"/>
                <a:cs typeface="Arial" charset="0"/>
              </a:rPr>
              <a:t>Unngå lys fra lyskilder eks vindu bak eller foran skjerm.</a:t>
            </a:r>
          </a:p>
          <a:p>
            <a:r>
              <a:rPr lang="nb-NO" sz="2400" smtClean="0">
                <a:latin typeface="Arial" charset="0"/>
                <a:cs typeface="Arial" charset="0"/>
              </a:rPr>
              <a:t>Flyttbar plassbelysning</a:t>
            </a:r>
          </a:p>
          <a:p>
            <a:r>
              <a:rPr lang="nb-NO" sz="2400" smtClean="0">
                <a:latin typeface="Arial" charset="0"/>
                <a:cs typeface="Arial" charset="0"/>
              </a:rPr>
              <a:t>Muligheter for individuell tilpasning bl.a. i forhold til alder.</a:t>
            </a:r>
          </a:p>
        </p:txBody>
      </p:sp>
      <p:pic>
        <p:nvPicPr>
          <p:cNvPr id="26628" name="Picture 2" descr="C:\Documents and Settings\rfj\Lokale innstillinger\Temporary Internet Files\Content.IE5\80VPNLSX\MM900236472[1].gif"/>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692275" cy="174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43258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642938" y="642938"/>
            <a:ext cx="7772400" cy="857250"/>
          </a:xfrm>
        </p:spPr>
        <p:txBody>
          <a:bodyPr>
            <a:normAutofit fontScale="90000"/>
          </a:bodyPr>
          <a:lstStyle/>
          <a:p>
            <a:pPr>
              <a:defRPr/>
            </a:pPr>
            <a:r>
              <a:rPr lang="nb-NO" dirty="0" smtClean="0">
                <a:solidFill>
                  <a:srgbClr val="C00000"/>
                </a:solidFill>
              </a:rPr>
              <a:t/>
            </a:r>
            <a:br>
              <a:rPr lang="nb-NO" dirty="0" smtClean="0">
                <a:solidFill>
                  <a:srgbClr val="C00000"/>
                </a:solidFill>
              </a:rPr>
            </a:br>
            <a:r>
              <a:rPr lang="nb-NO" dirty="0" smtClean="0">
                <a:solidFill>
                  <a:srgbClr val="C00000"/>
                </a:solidFill>
              </a:rPr>
              <a:t>Frisk ergonomi </a:t>
            </a:r>
            <a:r>
              <a:rPr lang="nb-NO" dirty="0">
                <a:solidFill>
                  <a:srgbClr val="C00000"/>
                </a:solidFill>
                <a:sym typeface="Wingdings" pitchFamily="2" charset="2"/>
              </a:rPr>
              <a:t>?</a:t>
            </a:r>
            <a:endParaRPr lang="nb-NO" b="1" dirty="0">
              <a:solidFill>
                <a:schemeClr val="tx1"/>
              </a:solidFill>
            </a:endParaRPr>
          </a:p>
        </p:txBody>
      </p:sp>
      <p:sp>
        <p:nvSpPr>
          <p:cNvPr id="5" name="Plassholder for innhold 4"/>
          <p:cNvSpPr>
            <a:spLocks noGrp="1"/>
          </p:cNvSpPr>
          <p:nvPr>
            <p:ph type="subTitle" idx="1"/>
          </p:nvPr>
        </p:nvSpPr>
        <p:spPr>
          <a:xfrm>
            <a:off x="1371600" y="4714875"/>
            <a:ext cx="5432425" cy="1643063"/>
          </a:xfrm>
        </p:spPr>
        <p:txBody>
          <a:bodyPr>
            <a:normAutofit/>
          </a:bodyPr>
          <a:lstStyle/>
          <a:p>
            <a:pPr>
              <a:defRPr/>
            </a:pPr>
            <a:endParaRPr lang="nb-NO" dirty="0" smtClean="0"/>
          </a:p>
          <a:p>
            <a:pPr>
              <a:defRPr/>
            </a:pPr>
            <a:endParaRPr lang="nb-NO" dirty="0"/>
          </a:p>
          <a:p>
            <a:pPr>
              <a:defRPr/>
            </a:pPr>
            <a:endParaRPr lang="nb-NO" dirty="0" smtClean="0"/>
          </a:p>
          <a:p>
            <a:pPr>
              <a:defRPr/>
            </a:pPr>
            <a:endParaRPr lang="nb-NO" dirty="0"/>
          </a:p>
        </p:txBody>
      </p:sp>
      <p:pic>
        <p:nvPicPr>
          <p:cNvPr id="5124" name="Picture 3" descr="http://www.norgesfor.no/util/images/clear.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525" cy="11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5" descr="http://www.norgesfor.no/util/images/clear.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525" cy="11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5" descr="japansk%20datafelleskap"/>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525" y="2129561"/>
            <a:ext cx="4562475" cy="396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04048" y="2276872"/>
            <a:ext cx="4139952" cy="388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201647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tel 1"/>
          <p:cNvSpPr>
            <a:spLocks noGrp="1"/>
          </p:cNvSpPr>
          <p:nvPr>
            <p:ph type="title"/>
          </p:nvPr>
        </p:nvSpPr>
        <p:spPr/>
        <p:txBody>
          <a:bodyPr/>
          <a:lstStyle/>
          <a:p>
            <a:r>
              <a:rPr lang="nb-NO" smtClean="0">
                <a:latin typeface="Arial" charset="0"/>
                <a:cs typeface="Arial" charset="0"/>
              </a:rPr>
              <a:t>Støy</a:t>
            </a:r>
          </a:p>
        </p:txBody>
      </p:sp>
      <p:sp>
        <p:nvSpPr>
          <p:cNvPr id="27651" name="Plassholder for innhold 2"/>
          <p:cNvSpPr>
            <a:spLocks noGrp="1"/>
          </p:cNvSpPr>
          <p:nvPr>
            <p:ph idx="1"/>
          </p:nvPr>
        </p:nvSpPr>
        <p:spPr/>
        <p:txBody>
          <a:bodyPr/>
          <a:lstStyle/>
          <a:p>
            <a:r>
              <a:rPr lang="nb-NO" smtClean="0">
                <a:latin typeface="Arial" charset="0"/>
                <a:cs typeface="Arial" charset="0"/>
              </a:rPr>
              <a:t>Øvre grense 55dB</a:t>
            </a:r>
          </a:p>
          <a:p>
            <a:r>
              <a:rPr lang="nb-NO" smtClean="0">
                <a:latin typeface="Arial" charset="0"/>
                <a:cs typeface="Arial" charset="0"/>
              </a:rPr>
              <a:t>Plikt å søke støynivå under 45dB</a:t>
            </a:r>
          </a:p>
        </p:txBody>
      </p:sp>
    </p:spTree>
    <p:extLst>
      <p:ext uri="{BB962C8B-B14F-4D97-AF65-F5344CB8AC3E}">
        <p14:creationId xmlns:p14="http://schemas.microsoft.com/office/powerpoint/2010/main" xmlns="" val="2443241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071563"/>
            <a:ext cx="8229600" cy="2573461"/>
          </a:xfrm>
        </p:spPr>
        <p:txBody>
          <a:bodyPr/>
          <a:lstStyle/>
          <a:p>
            <a:r>
              <a:rPr lang="nb-NO" dirty="0" smtClean="0"/>
              <a:t>Rutiner for renhold av skjerm og tastatur?</a:t>
            </a:r>
            <a:endParaRPr lang="nb-NO" dirty="0"/>
          </a:p>
        </p:txBody>
      </p:sp>
      <p:sp>
        <p:nvSpPr>
          <p:cNvPr id="3" name="Plassholder for innhold 2"/>
          <p:cNvSpPr>
            <a:spLocks noGrp="1"/>
          </p:cNvSpPr>
          <p:nvPr>
            <p:ph idx="1"/>
          </p:nvPr>
        </p:nvSpPr>
        <p:spPr/>
        <p:txBody>
          <a:bodyPr/>
          <a:lstStyle/>
          <a:p>
            <a:endParaRPr lang="nb-NO"/>
          </a:p>
        </p:txBody>
      </p:sp>
    </p:spTree>
    <p:extLst>
      <p:ext uri="{BB962C8B-B14F-4D97-AF65-F5344CB8AC3E}">
        <p14:creationId xmlns:p14="http://schemas.microsoft.com/office/powerpoint/2010/main" xmlns="" val="2774235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tel 1"/>
          <p:cNvSpPr>
            <a:spLocks noGrp="1"/>
          </p:cNvSpPr>
          <p:nvPr>
            <p:ph type="title"/>
          </p:nvPr>
        </p:nvSpPr>
        <p:spPr/>
        <p:txBody>
          <a:bodyPr/>
          <a:lstStyle/>
          <a:p>
            <a:r>
              <a:rPr lang="nb-NO" smtClean="0">
                <a:latin typeface="Arial" charset="0"/>
                <a:cs typeface="Arial" charset="0"/>
              </a:rPr>
              <a:t>Generelle tips</a:t>
            </a:r>
          </a:p>
        </p:txBody>
      </p:sp>
      <p:sp>
        <p:nvSpPr>
          <p:cNvPr id="3" name="Plassholder for innhold 2"/>
          <p:cNvSpPr>
            <a:spLocks noGrp="1"/>
          </p:cNvSpPr>
          <p:nvPr>
            <p:ph idx="1"/>
          </p:nvPr>
        </p:nvSpPr>
        <p:spPr/>
        <p:txBody>
          <a:bodyPr>
            <a:normAutofit fontScale="47500" lnSpcReduction="20000"/>
          </a:bodyPr>
          <a:lstStyle/>
          <a:p>
            <a:pPr>
              <a:defRPr/>
            </a:pPr>
            <a:r>
              <a:rPr lang="nb-NO" sz="3400" dirty="0" smtClean="0"/>
              <a:t>Vær uthvilt når du møter på jobb</a:t>
            </a:r>
          </a:p>
          <a:p>
            <a:pPr>
              <a:defRPr/>
            </a:pPr>
            <a:r>
              <a:rPr lang="nb-NO" sz="3400" dirty="0" smtClean="0"/>
              <a:t>Ha en plan for arbeidsdagen og forsøk å følge den</a:t>
            </a:r>
          </a:p>
          <a:p>
            <a:pPr>
              <a:defRPr/>
            </a:pPr>
            <a:r>
              <a:rPr lang="nb-NO" sz="3400" dirty="0" smtClean="0"/>
              <a:t>Varier arbeidsoppgaver slik at du kommer deg opp fra stolen med jevne mellomrom</a:t>
            </a:r>
          </a:p>
          <a:p>
            <a:pPr>
              <a:defRPr/>
            </a:pPr>
            <a:r>
              <a:rPr lang="nb-NO" sz="3400" dirty="0" smtClean="0"/>
              <a:t>Ta korte pauser</a:t>
            </a:r>
          </a:p>
          <a:p>
            <a:pPr>
              <a:defRPr/>
            </a:pPr>
            <a:r>
              <a:rPr lang="nb-NO" sz="3400" dirty="0" smtClean="0"/>
              <a:t>Spis regelmessig og drikk vann.</a:t>
            </a:r>
          </a:p>
          <a:p>
            <a:pPr>
              <a:defRPr/>
            </a:pPr>
            <a:r>
              <a:rPr lang="nb-NO" sz="3400" dirty="0" smtClean="0"/>
              <a:t>Ha det ryddig rundt deg, pynt med bilder </a:t>
            </a:r>
            <a:r>
              <a:rPr lang="nb-NO" sz="3400" dirty="0" err="1" smtClean="0"/>
              <a:t>osv</a:t>
            </a:r>
            <a:endParaRPr lang="nb-NO" sz="3400" dirty="0" smtClean="0"/>
          </a:p>
          <a:p>
            <a:pPr>
              <a:defRPr/>
            </a:pPr>
            <a:r>
              <a:rPr lang="nb-NO" sz="3400" dirty="0" smtClean="0"/>
              <a:t>Psykisk ubalanse, angst, depresjon, samlivskonflikt og motivasjonssvikt øker stressnivået</a:t>
            </a:r>
          </a:p>
          <a:p>
            <a:pPr>
              <a:defRPr/>
            </a:pPr>
            <a:r>
              <a:rPr lang="nb-NO" sz="3400" dirty="0" smtClean="0"/>
              <a:t>Pass på hverandre og støtt hverandre!</a:t>
            </a:r>
          </a:p>
          <a:p>
            <a:pPr>
              <a:defRPr/>
            </a:pPr>
            <a:r>
              <a:rPr lang="nb-NO" sz="3400" dirty="0" smtClean="0"/>
              <a:t>Forsøk i være i bevegelse. Slapp av i skuldre, sitt med rett rygg og nakke. Strekk og tøy regelmessig i armer, rygg og nakke.</a:t>
            </a:r>
          </a:p>
          <a:p>
            <a:pPr>
              <a:defRPr/>
            </a:pPr>
            <a:r>
              <a:rPr lang="nb-NO" sz="3400" dirty="0" smtClean="0"/>
              <a:t>Reduser </a:t>
            </a:r>
            <a:r>
              <a:rPr lang="nb-NO" sz="3400" dirty="0" err="1" smtClean="0"/>
              <a:t>synsbelastning</a:t>
            </a:r>
            <a:r>
              <a:rPr lang="nb-NO" sz="3400" dirty="0" smtClean="0"/>
              <a:t>. Ha det du ser på rett fremfor deg. Endre fokus 2 min hver halvtime, blunk med øynene. </a:t>
            </a:r>
          </a:p>
          <a:p>
            <a:pPr>
              <a:defRPr/>
            </a:pPr>
            <a:r>
              <a:rPr lang="nb-NO" sz="5100" dirty="0" smtClean="0"/>
              <a:t>Regelmessig trening reduserer risiko for muskel/skjelettplager og øker </a:t>
            </a:r>
            <a:r>
              <a:rPr lang="nb-NO" sz="5100" dirty="0" err="1" smtClean="0"/>
              <a:t>arbeidsevne</a:t>
            </a:r>
            <a:r>
              <a:rPr lang="nb-NO" sz="5100" dirty="0" err="1" smtClean="0">
                <a:sym typeface="Wingdings" pitchFamily="2" charset="2"/>
              </a:rPr>
              <a:t></a:t>
            </a:r>
            <a:endParaRPr lang="nb-NO" sz="5100" dirty="0" smtClean="0"/>
          </a:p>
          <a:p>
            <a:pPr>
              <a:defRPr/>
            </a:pPr>
            <a:endParaRPr lang="nb-NO" dirty="0"/>
          </a:p>
        </p:txBody>
      </p:sp>
    </p:spTree>
    <p:extLst>
      <p:ext uri="{BB962C8B-B14F-4D97-AF65-F5344CB8AC3E}">
        <p14:creationId xmlns:p14="http://schemas.microsoft.com/office/powerpoint/2010/main" xmlns="" val="2594860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tel 1"/>
          <p:cNvSpPr>
            <a:spLocks noGrp="1"/>
          </p:cNvSpPr>
          <p:nvPr>
            <p:ph type="title"/>
          </p:nvPr>
        </p:nvSpPr>
        <p:spPr>
          <a:xfrm>
            <a:off x="0" y="0"/>
            <a:ext cx="3635375" cy="1196975"/>
          </a:xfrm>
        </p:spPr>
        <p:txBody>
          <a:bodyPr/>
          <a:lstStyle/>
          <a:p>
            <a:r>
              <a:rPr lang="nb-NO" smtClean="0">
                <a:latin typeface="Arial" charset="0"/>
                <a:cs typeface="Arial" charset="0"/>
              </a:rPr>
              <a:t>Sjekkliste</a:t>
            </a:r>
          </a:p>
        </p:txBody>
      </p:sp>
      <p:sp>
        <p:nvSpPr>
          <p:cNvPr id="28675" name="Plassholder for innhold 2"/>
          <p:cNvSpPr>
            <a:spLocks noGrp="1"/>
          </p:cNvSpPr>
          <p:nvPr>
            <p:ph sz="half" idx="1"/>
          </p:nvPr>
        </p:nvSpPr>
        <p:spPr>
          <a:xfrm>
            <a:off x="457200" y="2286000"/>
            <a:ext cx="4038600" cy="3840163"/>
          </a:xfrm>
        </p:spPr>
        <p:txBody>
          <a:bodyPr/>
          <a:lstStyle/>
          <a:p>
            <a:r>
              <a:rPr lang="nb-NO" smtClean="0">
                <a:latin typeface="Arial" charset="0"/>
                <a:cs typeface="Arial" charset="0"/>
              </a:rPr>
              <a:t>Bruk sjekklista til å kartlegge og vurdere egen kontorarbeidsplass. </a:t>
            </a:r>
          </a:p>
        </p:txBody>
      </p:sp>
      <p:sp>
        <p:nvSpPr>
          <p:cNvPr id="28676" name="Plassholder for innhold 3"/>
          <p:cNvSpPr>
            <a:spLocks noGrp="1"/>
          </p:cNvSpPr>
          <p:nvPr>
            <p:ph sz="half" idx="2"/>
          </p:nvPr>
        </p:nvSpPr>
        <p:spPr>
          <a:xfrm>
            <a:off x="4648200" y="2286000"/>
            <a:ext cx="4038600" cy="3840163"/>
          </a:xfrm>
        </p:spPr>
        <p:txBody>
          <a:bodyPr/>
          <a:lstStyle/>
          <a:p>
            <a:endParaRPr lang="nb-NO" smtClean="0">
              <a:latin typeface="Arial" charset="0"/>
              <a:cs typeface="Arial" charset="0"/>
            </a:endParaRPr>
          </a:p>
        </p:txBody>
      </p:sp>
      <p:pic>
        <p:nvPicPr>
          <p:cNvPr id="28677"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27600" y="188913"/>
            <a:ext cx="4106863" cy="5543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26872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16633"/>
            <a:ext cx="6419056" cy="1152127"/>
          </a:xfrm>
        </p:spPr>
        <p:txBody>
          <a:bodyPr/>
          <a:lstStyle/>
          <a:p>
            <a:r>
              <a:rPr lang="nb-NO" dirty="0" smtClean="0"/>
              <a:t>Tilrettelegging </a:t>
            </a:r>
            <a:r>
              <a:rPr lang="nb-NO" dirty="0" err="1" smtClean="0"/>
              <a:t>ift</a:t>
            </a:r>
            <a:r>
              <a:rPr lang="nb-NO" dirty="0" smtClean="0"/>
              <a:t> ulike problemstillinger</a:t>
            </a:r>
            <a:endParaRPr lang="nb-NO" dirty="0"/>
          </a:p>
        </p:txBody>
      </p:sp>
      <p:sp>
        <p:nvSpPr>
          <p:cNvPr id="3" name="Plassholder for innhold 2"/>
          <p:cNvSpPr>
            <a:spLocks noGrp="1"/>
          </p:cNvSpPr>
          <p:nvPr>
            <p:ph idx="1"/>
          </p:nvPr>
        </p:nvSpPr>
        <p:spPr>
          <a:xfrm>
            <a:off x="457200" y="1628800"/>
            <a:ext cx="8229600" cy="4497363"/>
          </a:xfrm>
        </p:spPr>
        <p:txBody>
          <a:bodyPr/>
          <a:lstStyle/>
          <a:p>
            <a:r>
              <a:rPr lang="nb-NO" dirty="0" smtClean="0"/>
              <a:t>Ryggsmerter (prolaps, lumbago, slitasje, </a:t>
            </a:r>
            <a:r>
              <a:rPr lang="nb-NO" dirty="0" err="1" smtClean="0"/>
              <a:t>isciass</a:t>
            </a:r>
            <a:r>
              <a:rPr lang="nb-NO" dirty="0" smtClean="0"/>
              <a:t> mv)</a:t>
            </a:r>
          </a:p>
          <a:p>
            <a:r>
              <a:rPr lang="nb-NO" dirty="0" smtClean="0"/>
              <a:t>Nakkeplager (spenninger, slitasje, prolaps </a:t>
            </a:r>
            <a:r>
              <a:rPr lang="nb-NO" dirty="0" err="1" smtClean="0"/>
              <a:t>osv</a:t>
            </a:r>
            <a:r>
              <a:rPr lang="nb-NO" dirty="0" smtClean="0"/>
              <a:t>)</a:t>
            </a:r>
          </a:p>
          <a:p>
            <a:r>
              <a:rPr lang="nb-NO" dirty="0" smtClean="0"/>
              <a:t>Skulderplager (senebetennelse, </a:t>
            </a:r>
            <a:r>
              <a:rPr lang="nb-NO" dirty="0" err="1" smtClean="0"/>
              <a:t>impingement</a:t>
            </a:r>
            <a:r>
              <a:rPr lang="nb-NO" dirty="0" smtClean="0"/>
              <a:t>, slitasje, «</a:t>
            </a:r>
            <a:r>
              <a:rPr lang="nb-NO" dirty="0" err="1" smtClean="0"/>
              <a:t>musearm</a:t>
            </a:r>
            <a:r>
              <a:rPr lang="nb-NO" dirty="0" smtClean="0"/>
              <a:t>» mv)</a:t>
            </a:r>
          </a:p>
          <a:p>
            <a:r>
              <a:rPr lang="nb-NO" dirty="0" smtClean="0"/>
              <a:t>Underarm/håndledd (</a:t>
            </a:r>
            <a:r>
              <a:rPr lang="nb-NO" dirty="0" err="1" smtClean="0"/>
              <a:t>tennisalbu</a:t>
            </a:r>
            <a:r>
              <a:rPr lang="nb-NO" dirty="0" smtClean="0"/>
              <a:t>, </a:t>
            </a:r>
            <a:r>
              <a:rPr lang="nb-NO" dirty="0" err="1" smtClean="0"/>
              <a:t>carpaltunnelsyndrom</a:t>
            </a:r>
            <a:r>
              <a:rPr lang="nb-NO" dirty="0" smtClean="0"/>
              <a:t> mv)</a:t>
            </a:r>
            <a:endParaRPr lang="nb-NO" dirty="0"/>
          </a:p>
        </p:txBody>
      </p:sp>
    </p:spTree>
    <p:extLst>
      <p:ext uri="{BB962C8B-B14F-4D97-AF65-F5344CB8AC3E}">
        <p14:creationId xmlns:p14="http://schemas.microsoft.com/office/powerpoint/2010/main" xmlns="" val="22095091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88641"/>
            <a:ext cx="5915000" cy="1368151"/>
          </a:xfrm>
        </p:spPr>
        <p:txBody>
          <a:bodyPr/>
          <a:lstStyle/>
          <a:p>
            <a:r>
              <a:rPr lang="nb-NO" dirty="0" smtClean="0"/>
              <a:t>Tilrettelegging ved ryggproblemer</a:t>
            </a:r>
            <a:endParaRPr lang="nb-NO" dirty="0"/>
          </a:p>
        </p:txBody>
      </p:sp>
      <p:sp>
        <p:nvSpPr>
          <p:cNvPr id="3" name="Plassholder for innhold 2"/>
          <p:cNvSpPr>
            <a:spLocks noGrp="1"/>
          </p:cNvSpPr>
          <p:nvPr>
            <p:ph idx="1"/>
          </p:nvPr>
        </p:nvSpPr>
        <p:spPr/>
        <p:txBody>
          <a:bodyPr/>
          <a:lstStyle/>
          <a:p>
            <a:r>
              <a:rPr lang="nb-NO" sz="2800" dirty="0" smtClean="0"/>
              <a:t>Muligheter for variasjon av arbeidsstillinger?</a:t>
            </a:r>
          </a:p>
          <a:p>
            <a:r>
              <a:rPr lang="nb-NO" sz="2800" dirty="0" smtClean="0"/>
              <a:t>Hev/senk bord?</a:t>
            </a:r>
          </a:p>
          <a:p>
            <a:r>
              <a:rPr lang="nb-NO" sz="2800" dirty="0" smtClean="0"/>
              <a:t>Avlastningsstol?</a:t>
            </a:r>
          </a:p>
          <a:p>
            <a:r>
              <a:rPr lang="nb-NO" sz="2800" dirty="0" smtClean="0"/>
              <a:t>God stol, riktig innstilt?</a:t>
            </a:r>
          </a:p>
          <a:p>
            <a:r>
              <a:rPr lang="nb-NO" sz="2800" dirty="0" smtClean="0"/>
              <a:t>Sko?</a:t>
            </a:r>
          </a:p>
          <a:p>
            <a:r>
              <a:rPr lang="nb-NO" sz="2800" dirty="0" smtClean="0"/>
              <a:t>Holdning!</a:t>
            </a:r>
            <a:endParaRPr lang="nb-NO" sz="2800" dirty="0"/>
          </a:p>
        </p:txBody>
      </p:sp>
    </p:spTree>
    <p:extLst>
      <p:ext uri="{BB962C8B-B14F-4D97-AF65-F5344CB8AC3E}">
        <p14:creationId xmlns:p14="http://schemas.microsoft.com/office/powerpoint/2010/main" xmlns="" val="1275624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Tilrettelegging ved nakkeplager</a:t>
            </a:r>
            <a:endParaRPr lang="nb-NO" dirty="0"/>
          </a:p>
        </p:txBody>
      </p:sp>
      <p:sp>
        <p:nvSpPr>
          <p:cNvPr id="3" name="Plassholder for innhold 2"/>
          <p:cNvSpPr>
            <a:spLocks noGrp="1"/>
          </p:cNvSpPr>
          <p:nvPr>
            <p:ph idx="1"/>
          </p:nvPr>
        </p:nvSpPr>
        <p:spPr/>
        <p:txBody>
          <a:bodyPr/>
          <a:lstStyle/>
          <a:p>
            <a:r>
              <a:rPr lang="nb-NO" sz="2400" dirty="0" smtClean="0"/>
              <a:t>Nakkestøtte?</a:t>
            </a:r>
          </a:p>
          <a:p>
            <a:r>
              <a:rPr lang="nb-NO" sz="2400" dirty="0" smtClean="0"/>
              <a:t>Høyde på skjerm?</a:t>
            </a:r>
          </a:p>
          <a:p>
            <a:r>
              <a:rPr lang="nb-NO" sz="2400" dirty="0" smtClean="0"/>
              <a:t>Sittestilling?</a:t>
            </a:r>
          </a:p>
          <a:p>
            <a:r>
              <a:rPr lang="nb-NO" sz="2400" dirty="0" smtClean="0"/>
              <a:t>Synstest?</a:t>
            </a:r>
          </a:p>
          <a:p>
            <a:r>
              <a:rPr lang="nb-NO" sz="2400" dirty="0" smtClean="0"/>
              <a:t>Muligheter for variasjon?</a:t>
            </a:r>
          </a:p>
          <a:p>
            <a:r>
              <a:rPr lang="nb-NO" sz="2400" dirty="0" smtClean="0"/>
              <a:t>Underarmsstøtte?</a:t>
            </a:r>
          </a:p>
          <a:p>
            <a:r>
              <a:rPr lang="nb-NO" sz="2400" dirty="0" smtClean="0"/>
              <a:t>Plassering av tastatur?</a:t>
            </a:r>
          </a:p>
          <a:p>
            <a:r>
              <a:rPr lang="nb-NO" sz="2400" dirty="0" smtClean="0"/>
              <a:t>(hev/senk bord?)</a:t>
            </a:r>
          </a:p>
          <a:p>
            <a:r>
              <a:rPr lang="nb-NO" sz="2400" dirty="0" smtClean="0"/>
              <a:t>Holdning!</a:t>
            </a:r>
            <a:endParaRPr lang="nb-NO" sz="2400" dirty="0"/>
          </a:p>
        </p:txBody>
      </p:sp>
    </p:spTree>
    <p:extLst>
      <p:ext uri="{BB962C8B-B14F-4D97-AF65-F5344CB8AC3E}">
        <p14:creationId xmlns:p14="http://schemas.microsoft.com/office/powerpoint/2010/main" xmlns="" val="6869425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88641"/>
            <a:ext cx="6419056" cy="1224135"/>
          </a:xfrm>
        </p:spPr>
        <p:txBody>
          <a:bodyPr/>
          <a:lstStyle/>
          <a:p>
            <a:r>
              <a:rPr lang="nb-NO" dirty="0" smtClean="0"/>
              <a:t>Tilrettelegging ved skulderplager</a:t>
            </a:r>
            <a:endParaRPr lang="nb-NO" dirty="0"/>
          </a:p>
        </p:txBody>
      </p:sp>
      <p:sp>
        <p:nvSpPr>
          <p:cNvPr id="3" name="Plassholder for innhold 2"/>
          <p:cNvSpPr>
            <a:spLocks noGrp="1"/>
          </p:cNvSpPr>
          <p:nvPr>
            <p:ph idx="1"/>
          </p:nvPr>
        </p:nvSpPr>
        <p:spPr/>
        <p:txBody>
          <a:bodyPr/>
          <a:lstStyle/>
          <a:p>
            <a:r>
              <a:rPr lang="nb-NO" dirty="0" smtClean="0"/>
              <a:t>Plassering av </a:t>
            </a:r>
            <a:r>
              <a:rPr lang="nb-NO" dirty="0" err="1" smtClean="0"/>
              <a:t>datamus</a:t>
            </a:r>
            <a:r>
              <a:rPr lang="nb-NO" dirty="0" smtClean="0"/>
              <a:t>? Midtstilt mus?</a:t>
            </a:r>
          </a:p>
          <a:p>
            <a:r>
              <a:rPr lang="nb-NO" dirty="0" smtClean="0"/>
              <a:t>Underarmsstøtte?</a:t>
            </a:r>
          </a:p>
          <a:p>
            <a:r>
              <a:rPr lang="nb-NO" dirty="0" smtClean="0"/>
              <a:t>Skulderens stilling – rotasjon?</a:t>
            </a:r>
          </a:p>
          <a:p>
            <a:r>
              <a:rPr lang="nb-NO" dirty="0" smtClean="0"/>
              <a:t>Muligheter for variasjon og pauser?</a:t>
            </a:r>
          </a:p>
          <a:p>
            <a:r>
              <a:rPr lang="nb-NO" dirty="0" smtClean="0"/>
              <a:t>Holdning!</a:t>
            </a:r>
          </a:p>
          <a:p>
            <a:endParaRPr lang="nb-NO" dirty="0"/>
          </a:p>
        </p:txBody>
      </p:sp>
    </p:spTree>
    <p:extLst>
      <p:ext uri="{BB962C8B-B14F-4D97-AF65-F5344CB8AC3E}">
        <p14:creationId xmlns:p14="http://schemas.microsoft.com/office/powerpoint/2010/main" xmlns="" val="1911751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16633"/>
            <a:ext cx="6779096" cy="1440159"/>
          </a:xfrm>
        </p:spPr>
        <p:txBody>
          <a:bodyPr/>
          <a:lstStyle/>
          <a:p>
            <a:r>
              <a:rPr lang="nb-NO" dirty="0" smtClean="0"/>
              <a:t>Tilrettelegging ved underarm/</a:t>
            </a:r>
            <a:r>
              <a:rPr lang="nb-NO" dirty="0" err="1" smtClean="0"/>
              <a:t>håndplager</a:t>
            </a:r>
            <a:endParaRPr lang="nb-NO" dirty="0"/>
          </a:p>
        </p:txBody>
      </p:sp>
      <p:sp>
        <p:nvSpPr>
          <p:cNvPr id="3" name="Plassholder for innhold 2"/>
          <p:cNvSpPr>
            <a:spLocks noGrp="1"/>
          </p:cNvSpPr>
          <p:nvPr>
            <p:ph idx="1"/>
          </p:nvPr>
        </p:nvSpPr>
        <p:spPr/>
        <p:txBody>
          <a:bodyPr/>
          <a:lstStyle/>
          <a:p>
            <a:r>
              <a:rPr lang="nb-NO" dirty="0" smtClean="0"/>
              <a:t>Underarmsstøtte?</a:t>
            </a:r>
          </a:p>
          <a:p>
            <a:r>
              <a:rPr lang="nb-NO" dirty="0" smtClean="0"/>
              <a:t>Håndleddets stilling?</a:t>
            </a:r>
          </a:p>
          <a:p>
            <a:r>
              <a:rPr lang="nb-NO" dirty="0" smtClean="0"/>
              <a:t>Støtte under håndbak?</a:t>
            </a:r>
          </a:p>
          <a:p>
            <a:r>
              <a:rPr lang="nb-NO" dirty="0" smtClean="0"/>
              <a:t>Type </a:t>
            </a:r>
            <a:r>
              <a:rPr lang="nb-NO" dirty="0" err="1" smtClean="0"/>
              <a:t>datamus</a:t>
            </a:r>
            <a:r>
              <a:rPr lang="nb-NO" dirty="0" smtClean="0"/>
              <a:t>? </a:t>
            </a:r>
            <a:r>
              <a:rPr lang="nb-NO" dirty="0" err="1" smtClean="0"/>
              <a:t>Moustrapper</a:t>
            </a:r>
            <a:r>
              <a:rPr lang="nb-NO" dirty="0" smtClean="0"/>
              <a:t>?</a:t>
            </a:r>
          </a:p>
          <a:p>
            <a:r>
              <a:rPr lang="nb-NO" dirty="0" smtClean="0"/>
              <a:t>Bruk av hurtigtaster</a:t>
            </a:r>
          </a:p>
          <a:p>
            <a:r>
              <a:rPr lang="nb-NO" dirty="0" smtClean="0"/>
              <a:t>Muligheter for variasjon av oppgaver – pauser?</a:t>
            </a:r>
            <a:endParaRPr lang="nb-NO" dirty="0"/>
          </a:p>
        </p:txBody>
      </p:sp>
    </p:spTree>
    <p:extLst>
      <p:ext uri="{BB962C8B-B14F-4D97-AF65-F5344CB8AC3E}">
        <p14:creationId xmlns:p14="http://schemas.microsoft.com/office/powerpoint/2010/main" xmlns="" val="1140582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tel 1"/>
          <p:cNvSpPr>
            <a:spLocks noGrp="1"/>
          </p:cNvSpPr>
          <p:nvPr>
            <p:ph type="title"/>
          </p:nvPr>
        </p:nvSpPr>
        <p:spPr/>
        <p:txBody>
          <a:bodyPr/>
          <a:lstStyle/>
          <a:p>
            <a:r>
              <a:rPr lang="nb-NO" smtClean="0">
                <a:latin typeface="Arial" charset="0"/>
                <a:cs typeface="Arial" charset="0"/>
              </a:rPr>
              <a:t>Oppsummering</a:t>
            </a:r>
          </a:p>
        </p:txBody>
      </p:sp>
      <p:sp>
        <p:nvSpPr>
          <p:cNvPr id="29699" name="Plassholder for innhold 2"/>
          <p:cNvSpPr>
            <a:spLocks noGrp="1"/>
          </p:cNvSpPr>
          <p:nvPr>
            <p:ph idx="1"/>
          </p:nvPr>
        </p:nvSpPr>
        <p:spPr/>
        <p:txBody>
          <a:bodyPr/>
          <a:lstStyle/>
          <a:p>
            <a:pPr marL="0" indent="0">
              <a:buNone/>
            </a:pPr>
            <a:endParaRPr lang="nb-NO" dirty="0" smtClean="0">
              <a:latin typeface="Arial" charset="0"/>
              <a:cs typeface="Arial" charset="0"/>
            </a:endParaRPr>
          </a:p>
        </p:txBody>
      </p:sp>
    </p:spTree>
    <p:extLst>
      <p:ext uri="{BB962C8B-B14F-4D97-AF65-F5344CB8AC3E}">
        <p14:creationId xmlns:p14="http://schemas.microsoft.com/office/powerpoint/2010/main" xmlns="" val="2539461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3"/>
          <p:cNvSpPr>
            <a:spLocks noGrp="1"/>
          </p:cNvSpPr>
          <p:nvPr>
            <p:ph type="title"/>
          </p:nvPr>
        </p:nvSpPr>
        <p:spPr/>
        <p:txBody>
          <a:bodyPr/>
          <a:lstStyle/>
          <a:p>
            <a:r>
              <a:rPr lang="nb-NO" smtClean="0">
                <a:latin typeface="Arial" charset="0"/>
                <a:cs typeface="Arial" charset="0"/>
              </a:rPr>
              <a:t>Bakteppe</a:t>
            </a:r>
          </a:p>
        </p:txBody>
      </p:sp>
      <p:sp>
        <p:nvSpPr>
          <p:cNvPr id="5" name="Plassholder for innhold 4"/>
          <p:cNvSpPr>
            <a:spLocks noGrp="1"/>
          </p:cNvSpPr>
          <p:nvPr>
            <p:ph idx="1"/>
          </p:nvPr>
        </p:nvSpPr>
        <p:spPr/>
        <p:txBody>
          <a:bodyPr>
            <a:normAutofit fontScale="55000" lnSpcReduction="20000"/>
          </a:bodyPr>
          <a:lstStyle/>
          <a:p>
            <a:pPr>
              <a:defRPr/>
            </a:pPr>
            <a:r>
              <a:rPr lang="nb-NO" dirty="0" smtClean="0"/>
              <a:t>Ca halvparten av dagens sykefravær skyldes muskel-/skjelettplager</a:t>
            </a:r>
          </a:p>
          <a:p>
            <a:pPr>
              <a:defRPr/>
            </a:pPr>
            <a:r>
              <a:rPr lang="nb-NO" dirty="0" smtClean="0"/>
              <a:t>Spesielt utsatt: tungt fysisk arbeid, skiftarbeid, nattarbeid, monotont arbeid, stress, manglende kontroll, manglende sosial støtte.</a:t>
            </a:r>
          </a:p>
          <a:p>
            <a:pPr>
              <a:defRPr/>
            </a:pPr>
            <a:r>
              <a:rPr lang="nb-NO" dirty="0" smtClean="0"/>
              <a:t>Stress og ensidighet = større risiko for nakke-, skulder- og korsryggsmerter</a:t>
            </a:r>
          </a:p>
          <a:p>
            <a:pPr>
              <a:defRPr/>
            </a:pPr>
            <a:r>
              <a:rPr lang="nb-NO" dirty="0" smtClean="0"/>
              <a:t>2 av 5 yrkesaktive har plager i nakke, skulder eller øvre rygg i løpet av 1 måned</a:t>
            </a:r>
          </a:p>
          <a:p>
            <a:pPr>
              <a:defRPr/>
            </a:pPr>
            <a:r>
              <a:rPr lang="nb-NO" dirty="0" smtClean="0"/>
              <a:t>1 av 5 har smerter i armene.</a:t>
            </a:r>
          </a:p>
          <a:p>
            <a:pPr>
              <a:defRPr/>
            </a:pPr>
            <a:r>
              <a:rPr lang="nb-NO" dirty="0" smtClean="0"/>
              <a:t>1 av 3 har plager i korsrygg</a:t>
            </a:r>
          </a:p>
          <a:p>
            <a:pPr>
              <a:defRPr/>
            </a:pPr>
            <a:r>
              <a:rPr lang="nb-NO" dirty="0" smtClean="0"/>
              <a:t>1 av 4 har plager i hofte, ben eller føtter</a:t>
            </a:r>
          </a:p>
          <a:p>
            <a:pPr>
              <a:defRPr/>
            </a:pPr>
            <a:r>
              <a:rPr lang="nb-NO" dirty="0" smtClean="0"/>
              <a:t>Forskning viser en klar sammenheng mellom arbeid ved dataskjerm og muskel-/skjelettplager lokalisert i øvre rygg, nakke, hode, skulder, underarmer og håndledd.</a:t>
            </a:r>
          </a:p>
          <a:p>
            <a:pPr>
              <a:defRPr/>
            </a:pPr>
            <a:endParaRPr lang="nb-NO" dirty="0" smtClean="0"/>
          </a:p>
          <a:p>
            <a:pPr>
              <a:buFont typeface="Arial" charset="0"/>
              <a:buNone/>
              <a:defRPr/>
            </a:pPr>
            <a:r>
              <a:rPr lang="nb-NO" dirty="0" smtClean="0"/>
              <a:t>(arbeidstilsynet, </a:t>
            </a:r>
            <a:r>
              <a:rPr lang="nb-NO" dirty="0" err="1" smtClean="0"/>
              <a:t>stami</a:t>
            </a:r>
            <a:r>
              <a:rPr lang="nb-NO" dirty="0" smtClean="0"/>
              <a:t>, SSB)</a:t>
            </a:r>
          </a:p>
          <a:p>
            <a:pPr>
              <a:defRPr/>
            </a:pPr>
            <a:endParaRPr lang="nb-NO" dirty="0"/>
          </a:p>
        </p:txBody>
      </p:sp>
    </p:spTree>
    <p:extLst>
      <p:ext uri="{BB962C8B-B14F-4D97-AF65-F5344CB8AC3E}">
        <p14:creationId xmlns:p14="http://schemas.microsoft.com/office/powerpoint/2010/main" xmlns="" val="22815592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tel 3"/>
          <p:cNvSpPr>
            <a:spLocks noGrp="1"/>
          </p:cNvSpPr>
          <p:nvPr>
            <p:ph type="ctrTitle"/>
          </p:nvPr>
        </p:nvSpPr>
        <p:spPr>
          <a:xfrm>
            <a:off x="685800" y="571500"/>
            <a:ext cx="7772400" cy="1785938"/>
          </a:xfrm>
        </p:spPr>
        <p:txBody>
          <a:bodyPr/>
          <a:lstStyle/>
          <a:p>
            <a:r>
              <a:rPr lang="nb-NO" smtClean="0">
                <a:solidFill>
                  <a:schemeClr val="tx1"/>
                </a:solidFill>
                <a:latin typeface="Arial" charset="0"/>
                <a:cs typeface="Arial" charset="0"/>
              </a:rPr>
              <a:t>Lykke til i det helsefremmende og forebyggende arbeidet !!!</a:t>
            </a:r>
          </a:p>
        </p:txBody>
      </p:sp>
      <p:sp>
        <p:nvSpPr>
          <p:cNvPr id="5" name="Undertittel 4"/>
          <p:cNvSpPr>
            <a:spLocks noGrp="1"/>
          </p:cNvSpPr>
          <p:nvPr>
            <p:ph type="subTitle" idx="1"/>
          </p:nvPr>
        </p:nvSpPr>
        <p:spPr/>
        <p:txBody>
          <a:bodyPr/>
          <a:lstStyle/>
          <a:p>
            <a:pPr>
              <a:defRPr/>
            </a:pPr>
            <a:endParaRPr lang="nb-NO" dirty="0"/>
          </a:p>
        </p:txBody>
      </p:sp>
      <p:pic>
        <p:nvPicPr>
          <p:cNvPr id="30724" name="Picture 2" descr="F:\Bilder til presentasjon\arbeidsliv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288" y="3068638"/>
            <a:ext cx="6048375" cy="330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92909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tel 3"/>
          <p:cNvSpPr>
            <a:spLocks noGrp="1"/>
          </p:cNvSpPr>
          <p:nvPr>
            <p:ph type="title"/>
          </p:nvPr>
        </p:nvSpPr>
        <p:spPr/>
        <p:txBody>
          <a:bodyPr/>
          <a:lstStyle/>
          <a:p>
            <a:r>
              <a:rPr lang="nb-NO" smtClean="0">
                <a:latin typeface="Arial" charset="0"/>
                <a:cs typeface="Arial" charset="0"/>
              </a:rPr>
              <a:t>Bakteppe</a:t>
            </a:r>
          </a:p>
        </p:txBody>
      </p:sp>
      <p:sp>
        <p:nvSpPr>
          <p:cNvPr id="5" name="Plassholder for innhold 4"/>
          <p:cNvSpPr>
            <a:spLocks noGrp="1"/>
          </p:cNvSpPr>
          <p:nvPr>
            <p:ph idx="1"/>
          </p:nvPr>
        </p:nvSpPr>
        <p:spPr/>
        <p:txBody>
          <a:bodyPr>
            <a:normAutofit/>
          </a:bodyPr>
          <a:lstStyle/>
          <a:p>
            <a:pPr>
              <a:defRPr/>
            </a:pPr>
            <a:endParaRPr lang="nb-NO" dirty="0" smtClean="0"/>
          </a:p>
          <a:p>
            <a:pPr>
              <a:defRPr/>
            </a:pPr>
            <a:r>
              <a:rPr lang="nb-NO" dirty="0" smtClean="0"/>
              <a:t>Dårlig ergonomi er en av arbeidslivets største årsaker til sykefravær…</a:t>
            </a:r>
          </a:p>
          <a:p>
            <a:pPr>
              <a:defRPr/>
            </a:pPr>
            <a:endParaRPr lang="nb-NO" dirty="0" smtClean="0"/>
          </a:p>
          <a:p>
            <a:pPr>
              <a:buFont typeface="Arial" charset="0"/>
              <a:buNone/>
              <a:defRPr/>
            </a:pPr>
            <a:r>
              <a:rPr lang="nb-NO" dirty="0" smtClean="0"/>
              <a:t>(arbeidstilsynet, </a:t>
            </a:r>
            <a:r>
              <a:rPr lang="nb-NO" dirty="0" err="1" smtClean="0"/>
              <a:t>stami</a:t>
            </a:r>
            <a:r>
              <a:rPr lang="nb-NO" dirty="0" smtClean="0"/>
              <a:t>, SSB)</a:t>
            </a:r>
          </a:p>
          <a:p>
            <a:pPr>
              <a:defRPr/>
            </a:pPr>
            <a:endParaRPr lang="nb-NO" dirty="0"/>
          </a:p>
        </p:txBody>
      </p:sp>
    </p:spTree>
    <p:extLst>
      <p:ext uri="{BB962C8B-B14F-4D97-AF65-F5344CB8AC3E}">
        <p14:creationId xmlns:p14="http://schemas.microsoft.com/office/powerpoint/2010/main" xmlns="" val="1683042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tel 1"/>
          <p:cNvSpPr>
            <a:spLocks noGrp="1"/>
          </p:cNvSpPr>
          <p:nvPr>
            <p:ph type="title"/>
          </p:nvPr>
        </p:nvSpPr>
        <p:spPr/>
        <p:txBody>
          <a:bodyPr/>
          <a:lstStyle/>
          <a:p>
            <a:r>
              <a:rPr lang="nb-NO" smtClean="0">
                <a:latin typeface="Arial" charset="0"/>
                <a:cs typeface="Arial" charset="0"/>
              </a:rPr>
              <a:t>Kroppsbruk..</a:t>
            </a:r>
          </a:p>
        </p:txBody>
      </p:sp>
      <p:sp>
        <p:nvSpPr>
          <p:cNvPr id="9219" name="Plassholder for innhold 2"/>
          <p:cNvSpPr>
            <a:spLocks noGrp="1"/>
          </p:cNvSpPr>
          <p:nvPr>
            <p:ph idx="1"/>
          </p:nvPr>
        </p:nvSpPr>
        <p:spPr/>
        <p:txBody>
          <a:bodyPr/>
          <a:lstStyle/>
          <a:p>
            <a:endParaRPr lang="nb-NO" smtClean="0">
              <a:latin typeface="Arial" charset="0"/>
              <a:cs typeface="Arial" charset="0"/>
            </a:endParaRPr>
          </a:p>
          <a:p>
            <a:endParaRPr lang="nb-NO" smtClean="0">
              <a:latin typeface="Arial" charset="0"/>
              <a:cs typeface="Arial" charset="0"/>
            </a:endParaRPr>
          </a:p>
        </p:txBody>
      </p:sp>
      <p:pic>
        <p:nvPicPr>
          <p:cNvPr id="9220" name="Picture 12" descr="Bilde11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650" y="2636838"/>
            <a:ext cx="7272338" cy="302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05280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tel 3"/>
          <p:cNvSpPr>
            <a:spLocks noGrp="1"/>
          </p:cNvSpPr>
          <p:nvPr>
            <p:ph type="title"/>
          </p:nvPr>
        </p:nvSpPr>
        <p:spPr/>
        <p:txBody>
          <a:bodyPr/>
          <a:lstStyle/>
          <a:p>
            <a:r>
              <a:rPr lang="nb-NO" smtClean="0">
                <a:latin typeface="Arial" charset="0"/>
                <a:cs typeface="Arial" charset="0"/>
              </a:rPr>
              <a:t>Generell ergonomi</a:t>
            </a:r>
          </a:p>
        </p:txBody>
      </p:sp>
      <p:sp>
        <p:nvSpPr>
          <p:cNvPr id="5" name="Plassholder for innhold 4"/>
          <p:cNvSpPr>
            <a:spLocks noGrp="1"/>
          </p:cNvSpPr>
          <p:nvPr>
            <p:ph idx="1"/>
          </p:nvPr>
        </p:nvSpPr>
        <p:spPr/>
        <p:txBody>
          <a:bodyPr/>
          <a:lstStyle/>
          <a:p>
            <a:pPr>
              <a:defRPr/>
            </a:pPr>
            <a:r>
              <a:rPr lang="nb-NO" sz="2400" dirty="0" smtClean="0"/>
              <a:t>Handler om samspillet mellom mennesket og arbeidsmiljø/teknikk</a:t>
            </a:r>
          </a:p>
          <a:p>
            <a:pPr marL="0" indent="0">
              <a:buFont typeface="Arial" charset="0"/>
              <a:buNone/>
              <a:defRPr/>
            </a:pPr>
            <a:endParaRPr lang="nb-NO" sz="2400" dirty="0" smtClean="0"/>
          </a:p>
          <a:p>
            <a:pPr marL="0" indent="0">
              <a:buFont typeface="Arial" charset="0"/>
              <a:buNone/>
              <a:defRPr/>
            </a:pPr>
            <a:r>
              <a:rPr lang="nb-NO" sz="2400" dirty="0" smtClean="0"/>
              <a:t>Man kan forebygge muskel-/skjelettplager hvis kropp, hode og arbeid spiller på lag</a:t>
            </a:r>
          </a:p>
          <a:p>
            <a:pPr>
              <a:defRPr/>
            </a:pPr>
            <a:endParaRPr lang="nb-NO" dirty="0"/>
          </a:p>
        </p:txBody>
      </p:sp>
    </p:spTree>
    <p:extLst>
      <p:ext uri="{BB962C8B-B14F-4D97-AF65-F5344CB8AC3E}">
        <p14:creationId xmlns:p14="http://schemas.microsoft.com/office/powerpoint/2010/main" xmlns="" val="913937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
            <a:ext cx="4330824" cy="1052735"/>
          </a:xfrm>
        </p:spPr>
        <p:txBody>
          <a:bodyPr/>
          <a:lstStyle/>
          <a:p>
            <a:r>
              <a:rPr lang="nb-NO" dirty="0" smtClean="0"/>
              <a:t>Holdning</a:t>
            </a:r>
            <a:endParaRPr lang="nb-NO" dirty="0"/>
          </a:p>
        </p:txBody>
      </p:sp>
      <p:sp>
        <p:nvSpPr>
          <p:cNvPr id="3" name="Plassholder for innhold 2"/>
          <p:cNvSpPr>
            <a:spLocks noGrp="1"/>
          </p:cNvSpPr>
          <p:nvPr>
            <p:ph idx="1"/>
          </p:nvPr>
        </p:nvSpPr>
        <p:spPr/>
        <p:txBody>
          <a:bodyPr/>
          <a:lstStyle/>
          <a:p>
            <a:endParaRPr lang="nb-NO"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1484784"/>
            <a:ext cx="7416824" cy="4485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4555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2" y="1196752"/>
            <a:ext cx="6043188" cy="4939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9694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Raft klinikken-PPT-mal-n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Raft klinikken-PPT-mal-ny</Template>
  <TotalTime>203</TotalTime>
  <Words>899</Words>
  <Application>Microsoft Office PowerPoint</Application>
  <PresentationFormat>On-screen Show (4:3)</PresentationFormat>
  <Paragraphs>157</Paragraphs>
  <Slides>40</Slides>
  <Notes>2</Notes>
  <HiddenSlides>0</HiddenSlides>
  <MMClips>1</MMClips>
  <ScaleCrop>false</ScaleCrop>
  <HeadingPairs>
    <vt:vector size="4" baseType="variant">
      <vt:variant>
        <vt:lpstr>Theme</vt:lpstr>
      </vt:variant>
      <vt:variant>
        <vt:i4>6</vt:i4>
      </vt:variant>
      <vt:variant>
        <vt:lpstr>Slide Titles</vt:lpstr>
      </vt:variant>
      <vt:variant>
        <vt:i4>40</vt:i4>
      </vt:variant>
    </vt:vector>
  </HeadingPairs>
  <TitlesOfParts>
    <vt:vector size="46" baseType="lpstr">
      <vt:lpstr>Raft klinikken-PPT-mal-ny</vt:lpstr>
      <vt:lpstr>Egendefinert utforming</vt:lpstr>
      <vt:lpstr>2_Office-tema</vt:lpstr>
      <vt:lpstr>3_Office-tema</vt:lpstr>
      <vt:lpstr>4_Office-tema</vt:lpstr>
      <vt:lpstr>5_Office-tema</vt:lpstr>
      <vt:lpstr>Ergonomi på dataarbeidsplassen av Steinar Enga </vt:lpstr>
      <vt:lpstr>Innhold</vt:lpstr>
      <vt:lpstr> Frisk ergonomi ?</vt:lpstr>
      <vt:lpstr>Bakteppe</vt:lpstr>
      <vt:lpstr>Bakteppe</vt:lpstr>
      <vt:lpstr>Kroppsbruk..</vt:lpstr>
      <vt:lpstr>Generell ergonomi</vt:lpstr>
      <vt:lpstr>Holdning</vt:lpstr>
      <vt:lpstr>Slide 9</vt:lpstr>
      <vt:lpstr>Slide 10</vt:lpstr>
      <vt:lpstr>Aktuelle forskrifter/veiledninger</vt:lpstr>
      <vt:lpstr>Forskrift om arbeid ved dataskjerm</vt:lpstr>
      <vt:lpstr>Forskrift om arbeid ved dataskjerm</vt:lpstr>
      <vt:lpstr>Arbeidstakers ansvar Folketrygdlovens § 8.8</vt:lpstr>
      <vt:lpstr>Slide 15</vt:lpstr>
      <vt:lpstr>Praktiserer du god ergonomi på jobben?</vt:lpstr>
      <vt:lpstr>Ergonomi på kontoret</vt:lpstr>
      <vt:lpstr>Utsatte områder</vt:lpstr>
      <vt:lpstr>Kontor-arbeidsplassen</vt:lpstr>
      <vt:lpstr>STOLEN</vt:lpstr>
      <vt:lpstr>Sittestillingen</vt:lpstr>
      <vt:lpstr>Skrivebordet</vt:lpstr>
      <vt:lpstr>Skjerm, tastatur mv</vt:lpstr>
      <vt:lpstr>Datamus - tastatur</vt:lpstr>
      <vt:lpstr>Øyets horisontallinje</vt:lpstr>
      <vt:lpstr>Plassering av utstyr</vt:lpstr>
      <vt:lpstr>Slide 27</vt:lpstr>
      <vt:lpstr>Husk å sjekke synet!</vt:lpstr>
      <vt:lpstr>Belysning</vt:lpstr>
      <vt:lpstr>Støy</vt:lpstr>
      <vt:lpstr>Rutiner for renhold av skjerm og tastatur?</vt:lpstr>
      <vt:lpstr>Generelle tips</vt:lpstr>
      <vt:lpstr>Sjekkliste</vt:lpstr>
      <vt:lpstr>Tilrettelegging ift ulike problemstillinger</vt:lpstr>
      <vt:lpstr>Tilrettelegging ved ryggproblemer</vt:lpstr>
      <vt:lpstr>Tilrettelegging ved nakkeplager</vt:lpstr>
      <vt:lpstr>Tilrettelegging ved skulderplager</vt:lpstr>
      <vt:lpstr>Tilrettelegging ved underarm/håndplager</vt:lpstr>
      <vt:lpstr>Oppsummering</vt:lpstr>
      <vt:lpstr>Lykke til i det helsefremmende og forebyggende arbeidet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 Subsea7</dc:title>
  <dc:creator>Rasmus</dc:creator>
  <cp:lastModifiedBy>Fam. Mikkelsen Enga</cp:lastModifiedBy>
  <cp:revision>22</cp:revision>
  <dcterms:created xsi:type="dcterms:W3CDTF">2012-04-23T10:41:22Z</dcterms:created>
  <dcterms:modified xsi:type="dcterms:W3CDTF">2012-09-17T22:11:13Z</dcterms:modified>
</cp:coreProperties>
</file>