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1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797675" cy="9926638"/>
  <p:embeddedFontLst>
    <p:embeddedFont>
      <p:font typeface="Sketch Block" pitchFamily="2" charset="0"/>
      <p:bold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7D2"/>
    <a:srgbClr val="2A1EC4"/>
    <a:srgbClr val="FF1111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45" autoAdjust="0"/>
  </p:normalViewPr>
  <p:slideViewPr>
    <p:cSldViewPr>
      <p:cViewPr varScale="1">
        <p:scale>
          <a:sx n="97" d="100"/>
          <a:sy n="97" d="100"/>
        </p:scale>
        <p:origin x="-20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31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ffa\ledelse$\Skoledata\stat%20fra%20mamut\salg_pr_aar_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ffa\ledelse$\Skoledata\stat%20fra%20mamut\antall%20test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ffa\Prosjekter\Skoledata\dokumenter\statistikk\Elevenes%20valg%20over%20tid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ffa\Prosjekter\Skoledata\dokumenter\statistikk\Elevenes%20valg%20over%20ti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[salg_pr_aar_.xlsx]salg pr år!Pivottabell2</c:name>
    <c:fmtId val="16"/>
  </c:pivotSource>
  <c:chart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  <c:dLbl>
          <c:idx val="0"/>
          <c:delete val="1"/>
        </c:dLbl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  <c:pivotFmt>
        <c:idx val="46"/>
        <c:marker>
          <c:symbol val="none"/>
        </c:marker>
      </c:pivotFmt>
      <c:pivotFmt>
        <c:idx val="47"/>
        <c:marker>
          <c:symbol val="none"/>
        </c:marker>
      </c:pivotFmt>
      <c:pivotFmt>
        <c:idx val="48"/>
        <c:marker>
          <c:symbol val="none"/>
        </c:marker>
      </c:pivotFmt>
      <c:pivotFmt>
        <c:idx val="49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9.2911303275734686E-2"/>
          <c:y val="3.2492952514357971E-2"/>
          <c:w val="0.64725740908132423"/>
          <c:h val="0.869241727732010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'salg pr år'!$B$1:$B$2</c:f>
              <c:strCache>
                <c:ptCount val="1"/>
                <c:pt idx="0">
                  <c:v>01-Skoletest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år'!$B$3:$B$10</c:f>
              <c:numCache>
                <c:formatCode>#,##0.00</c:formatCode>
                <c:ptCount val="7"/>
                <c:pt idx="0">
                  <c:v>1108980</c:v>
                </c:pt>
                <c:pt idx="1">
                  <c:v>1373230</c:v>
                </c:pt>
                <c:pt idx="2">
                  <c:v>1365055</c:v>
                </c:pt>
                <c:pt idx="3">
                  <c:v>1186295</c:v>
                </c:pt>
                <c:pt idx="4">
                  <c:v>1171060</c:v>
                </c:pt>
                <c:pt idx="5">
                  <c:v>1279110</c:v>
                </c:pt>
                <c:pt idx="6">
                  <c:v>1171800</c:v>
                </c:pt>
              </c:numCache>
            </c:numRef>
          </c:val>
        </c:ser>
        <c:ser>
          <c:idx val="1"/>
          <c:order val="1"/>
          <c:tx>
            <c:strRef>
              <c:f>'salg pr år'!$C$1:$C$2</c:f>
              <c:strCache>
                <c:ptCount val="1"/>
                <c:pt idx="0">
                  <c:v>02-Karrierepermen og hospitering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år'!$C$3:$C$10</c:f>
              <c:numCache>
                <c:formatCode>General</c:formatCode>
                <c:ptCount val="7"/>
                <c:pt idx="2" formatCode="#,##0.00">
                  <c:v>262153</c:v>
                </c:pt>
                <c:pt idx="3" formatCode="#,##0.00">
                  <c:v>232618</c:v>
                </c:pt>
                <c:pt idx="4" formatCode="#,##0.00">
                  <c:v>223874</c:v>
                </c:pt>
                <c:pt idx="5" formatCode="#,##0.00">
                  <c:v>120286</c:v>
                </c:pt>
                <c:pt idx="6" formatCode="#,##0.00">
                  <c:v>129365</c:v>
                </c:pt>
              </c:numCache>
            </c:numRef>
          </c:val>
        </c:ser>
        <c:ser>
          <c:idx val="2"/>
          <c:order val="2"/>
          <c:tx>
            <c:strRef>
              <c:f>'salg pr år'!$D$1:$D$2</c:f>
              <c:strCache>
                <c:ptCount val="1"/>
                <c:pt idx="0">
                  <c:v>03-Blokkvalg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år'!$D$3:$D$10</c:f>
              <c:numCache>
                <c:formatCode>General</c:formatCode>
                <c:ptCount val="7"/>
                <c:pt idx="3" formatCode="#,##0.00">
                  <c:v>87000</c:v>
                </c:pt>
                <c:pt idx="4" formatCode="#,##0.00">
                  <c:v>137000</c:v>
                </c:pt>
                <c:pt idx="5" formatCode="#,##0.00">
                  <c:v>202500</c:v>
                </c:pt>
                <c:pt idx="6" formatCode="#,##0.00">
                  <c:v>302000</c:v>
                </c:pt>
              </c:numCache>
            </c:numRef>
          </c:val>
        </c:ser>
        <c:ser>
          <c:idx val="3"/>
          <c:order val="3"/>
          <c:tx>
            <c:strRef>
              <c:f>'salg pr år'!$E$1:$E$2</c:f>
              <c:strCache>
                <c:ptCount val="1"/>
                <c:pt idx="0">
                  <c:v>04-Fagfilm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år'!$E$3:$E$10</c:f>
              <c:numCache>
                <c:formatCode>General</c:formatCode>
                <c:ptCount val="7"/>
                <c:pt idx="4" formatCode="#,##0.00">
                  <c:v>57953.25</c:v>
                </c:pt>
                <c:pt idx="5" formatCode="#,##0.00">
                  <c:v>86384</c:v>
                </c:pt>
                <c:pt idx="6" formatCode="#,##0.00">
                  <c:v>77528</c:v>
                </c:pt>
              </c:numCache>
            </c:numRef>
          </c:val>
        </c:ser>
        <c:ser>
          <c:idx val="4"/>
          <c:order val="4"/>
          <c:tx>
            <c:strRef>
              <c:f>'salg pr år'!$F$1:$F$2</c:f>
              <c:strCache>
                <c:ptCount val="1"/>
                <c:pt idx="0">
                  <c:v>05-SYV-portalen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år'!$F$3:$F$10</c:f>
              <c:numCache>
                <c:formatCode>General</c:formatCode>
                <c:ptCount val="7"/>
                <c:pt idx="5" formatCode="#,##0.00">
                  <c:v>14000</c:v>
                </c:pt>
                <c:pt idx="6" formatCode="#,##0.00">
                  <c:v>50650</c:v>
                </c:pt>
              </c:numCache>
            </c:numRef>
          </c:val>
        </c:ser>
        <c:ser>
          <c:idx val="5"/>
          <c:order val="5"/>
          <c:tx>
            <c:strRef>
              <c:f>'salg pr år'!$G$1:$G$2</c:f>
              <c:strCache>
                <c:ptCount val="1"/>
                <c:pt idx="0">
                  <c:v>06-YOU-portalen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år'!$G$3:$G$10</c:f>
              <c:numCache>
                <c:formatCode>General</c:formatCode>
                <c:ptCount val="7"/>
                <c:pt idx="5" formatCode="#,##0.00">
                  <c:v>85975</c:v>
                </c:pt>
                <c:pt idx="6" formatCode="#,##0.00">
                  <c:v>84284</c:v>
                </c:pt>
              </c:numCache>
            </c:numRef>
          </c:val>
        </c:ser>
        <c:ser>
          <c:idx val="6"/>
          <c:order val="6"/>
          <c:tx>
            <c:strRef>
              <c:f>'salg pr år'!$H$1:$H$2</c:f>
              <c:strCache>
                <c:ptCount val="1"/>
                <c:pt idx="0">
                  <c:v>07-Profilering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år'!$H$3:$H$10</c:f>
              <c:numCache>
                <c:formatCode>General</c:formatCode>
                <c:ptCount val="7"/>
                <c:pt idx="5" formatCode="#,##0.00">
                  <c:v>22400</c:v>
                </c:pt>
                <c:pt idx="6" formatCode="#,##0.00">
                  <c:v>9900</c:v>
                </c:pt>
              </c:numCache>
            </c:numRef>
          </c:val>
        </c:ser>
        <c:ser>
          <c:idx val="7"/>
          <c:order val="7"/>
          <c:tx>
            <c:strRef>
              <c:f>'salg pr år'!$I$1:$I$2</c:f>
              <c:strCache>
                <c:ptCount val="1"/>
                <c:pt idx="0">
                  <c:v>08-Opplæring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år'!$I$3:$I$10</c:f>
              <c:numCache>
                <c:formatCode>#,##0.00</c:formatCode>
                <c:ptCount val="7"/>
                <c:pt idx="1">
                  <c:v>3000</c:v>
                </c:pt>
                <c:pt idx="2">
                  <c:v>24000</c:v>
                </c:pt>
                <c:pt idx="6">
                  <c:v>5400.6</c:v>
                </c:pt>
              </c:numCache>
            </c:numRef>
          </c:val>
        </c:ser>
        <c:ser>
          <c:idx val="8"/>
          <c:order val="8"/>
          <c:tx>
            <c:strRef>
              <c:f>'salg pr år'!$J$1:$J$2</c:f>
              <c:strCache>
                <c:ptCount val="1"/>
                <c:pt idx="0">
                  <c:v>09-Konsulenttjenester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år'!$J$3:$J$10</c:f>
              <c:numCache>
                <c:formatCode>General</c:formatCode>
                <c:ptCount val="7"/>
                <c:pt idx="2" formatCode="#,##0.00">
                  <c:v>25170</c:v>
                </c:pt>
              </c:numCache>
            </c:numRef>
          </c:val>
        </c:ser>
        <c:ser>
          <c:idx val="9"/>
          <c:order val="9"/>
          <c:tx>
            <c:strRef>
              <c:f>'salg pr år'!$K$1:$K$2</c:f>
              <c:strCache>
                <c:ptCount val="1"/>
                <c:pt idx="0">
                  <c:v>10-SMS</c:v>
                </c:pt>
              </c:strCache>
            </c:strRef>
          </c:tx>
          <c:invertIfNegative val="0"/>
          <c:cat>
            <c:strRef>
              <c:f>'salg pr år'!$A$3:$A$10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'salg pr år'!$K$3:$K$10</c:f>
              <c:numCache>
                <c:formatCode>General</c:formatCode>
                <c:ptCount val="7"/>
                <c:pt idx="5" formatCode="#,##0.00">
                  <c:v>432.75</c:v>
                </c:pt>
                <c:pt idx="6" formatCode="#,##0.00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2059904"/>
        <c:axId val="132061440"/>
      </c:barChart>
      <c:catAx>
        <c:axId val="132059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32061440"/>
        <c:crosses val="autoZero"/>
        <c:auto val="1"/>
        <c:lblAlgn val="ctr"/>
        <c:lblOffset val="100"/>
        <c:noMultiLvlLbl val="0"/>
      </c:catAx>
      <c:valAx>
        <c:axId val="132061440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32059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Antall tester pr år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'Ark1'!$B$1</c:f>
              <c:strCache>
                <c:ptCount val="1"/>
                <c:pt idx="0">
                  <c:v>Tester</c:v>
                </c:pt>
              </c:strCache>
            </c:strRef>
          </c:tx>
          <c:invertIfNegative val="0"/>
          <c:cat>
            <c:numRef>
              <c:f>'Ark1'!$A$2:$A$9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numCache>
            </c:numRef>
          </c:cat>
          <c:val>
            <c:numRef>
              <c:f>'Ark1'!$B$2:$B$9</c:f>
              <c:numCache>
                <c:formatCode>General</c:formatCode>
                <c:ptCount val="8"/>
                <c:pt idx="0">
                  <c:v>62522</c:v>
                </c:pt>
                <c:pt idx="1">
                  <c:v>81021</c:v>
                </c:pt>
                <c:pt idx="2">
                  <c:v>64931</c:v>
                </c:pt>
                <c:pt idx="3">
                  <c:v>50702</c:v>
                </c:pt>
                <c:pt idx="4">
                  <c:v>47752</c:v>
                </c:pt>
                <c:pt idx="5">
                  <c:v>45631</c:v>
                </c:pt>
                <c:pt idx="6">
                  <c:v>40622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070016"/>
        <c:axId val="132071808"/>
      </c:barChart>
      <c:catAx>
        <c:axId val="132070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071808"/>
        <c:crosses val="autoZero"/>
        <c:auto val="1"/>
        <c:lblAlgn val="ctr"/>
        <c:lblOffset val="100"/>
        <c:noMultiLvlLbl val="0"/>
      </c:catAx>
      <c:valAx>
        <c:axId val="132071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207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762004175365346E-2"/>
          <c:y val="3.553299492385787E-2"/>
          <c:w val="0.65762004175365341"/>
          <c:h val="0.89509306260575294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Studiespesialisering / Formgivingsfag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(Sheet1!$B$2:$D$2;Sheet1!$F$2:$G$2)</c:f>
              <c:numCache>
                <c:formatCode>0.0\ %</c:formatCode>
                <c:ptCount val="5"/>
                <c:pt idx="0">
                  <c:v>0.11899999999999999</c:v>
                </c:pt>
                <c:pt idx="1">
                  <c:v>0.11</c:v>
                </c:pt>
                <c:pt idx="2">
                  <c:v>0.105</c:v>
                </c:pt>
                <c:pt idx="3">
                  <c:v>0.11699999999999999</c:v>
                </c:pt>
                <c:pt idx="4">
                  <c:v>0.11700000000000001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Idrettsfag</c:v>
                </c:pt>
              </c:strCache>
            </c:strRef>
          </c:tx>
          <c:spPr>
            <a:ln w="25400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(Sheet1!$B$3:$D$3;Sheet1!$F$3:$G$3)</c:f>
              <c:numCache>
                <c:formatCode>0.0\ %</c:formatCode>
                <c:ptCount val="5"/>
                <c:pt idx="0">
                  <c:v>0.216</c:v>
                </c:pt>
                <c:pt idx="1">
                  <c:v>0.20399999999999999</c:v>
                </c:pt>
                <c:pt idx="2">
                  <c:v>0.19700000000000001</c:v>
                </c:pt>
                <c:pt idx="3">
                  <c:v>0.17499999999999999</c:v>
                </c:pt>
                <c:pt idx="4">
                  <c:v>0.17499999999999999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Musikk, dans og drama</c:v>
                </c:pt>
              </c:strCache>
            </c:strRef>
          </c:tx>
          <c:spPr>
            <a:ln w="25400">
              <a:solidFill>
                <a:srgbClr val="00FF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(Sheet1!$B$4:$D$4;Sheet1!$F$4:$G$4)</c:f>
              <c:numCache>
                <c:formatCode>0.0\ %</c:formatCode>
                <c:ptCount val="5"/>
                <c:pt idx="0">
                  <c:v>0.111</c:v>
                </c:pt>
                <c:pt idx="1">
                  <c:v>0.108</c:v>
                </c:pt>
                <c:pt idx="2">
                  <c:v>0.112</c:v>
                </c:pt>
                <c:pt idx="3">
                  <c:v>0.11699999999999999</c:v>
                </c:pt>
                <c:pt idx="4">
                  <c:v>0.112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Sheet1!$A$5</c:f>
              <c:strCache>
                <c:ptCount val="1"/>
                <c:pt idx="0">
                  <c:v>Teknikk og industriell produksjon</c:v>
                </c:pt>
              </c:strCache>
            </c:strRef>
          </c:tx>
          <c:spPr>
            <a:ln w="25400">
              <a:solidFill>
                <a:srgbClr val="800080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(Sheet1!$B$5:$D$5;Sheet1!$F$5:$G$5)</c:f>
              <c:numCache>
                <c:formatCode>0.0\ %</c:formatCode>
                <c:ptCount val="5"/>
                <c:pt idx="0">
                  <c:v>0.112</c:v>
                </c:pt>
                <c:pt idx="1">
                  <c:v>0.104</c:v>
                </c:pt>
                <c:pt idx="2">
                  <c:v>9.7000000000000003E-2</c:v>
                </c:pt>
                <c:pt idx="3">
                  <c:v>7.9000000000000001E-2</c:v>
                </c:pt>
                <c:pt idx="4">
                  <c:v>8.2000000000000003E-2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Sheet1!$A$6</c:f>
              <c:strCache>
                <c:ptCount val="1"/>
                <c:pt idx="0">
                  <c:v>Elektrofag</c:v>
                </c:pt>
              </c:strCache>
            </c:strRef>
          </c:tx>
          <c:spPr>
            <a:ln w="25400">
              <a:solidFill>
                <a:srgbClr val="800000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(Sheet1!$B$6:$D$6;Sheet1!$F$6:$G$6)</c:f>
              <c:numCache>
                <c:formatCode>0.0\ %</c:formatCode>
                <c:ptCount val="5"/>
                <c:pt idx="0">
                  <c:v>8.8999999999999996E-2</c:v>
                </c:pt>
                <c:pt idx="1">
                  <c:v>8.4000000000000005E-2</c:v>
                </c:pt>
                <c:pt idx="2">
                  <c:v>7.8E-2</c:v>
                </c:pt>
                <c:pt idx="3">
                  <c:v>7.0999999999999994E-2</c:v>
                </c:pt>
                <c:pt idx="4">
                  <c:v>7.0999999999999994E-2</c:v>
                </c:pt>
              </c:numCache>
            </c:numRef>
          </c:val>
          <c:smooth val="0"/>
        </c:ser>
        <c:ser>
          <c:idx val="6"/>
          <c:order val="5"/>
          <c:tx>
            <c:strRef>
              <c:f>Sheet1!$A$7</c:f>
              <c:strCache>
                <c:ptCount val="1"/>
                <c:pt idx="0">
                  <c:v>Bygg- og anleggsteknikk</c:v>
                </c:pt>
              </c:strCache>
            </c:strRef>
          </c:tx>
          <c:spPr>
            <a:ln w="25400">
              <a:solidFill>
                <a:srgbClr val="008080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(Sheet1!$B$7:$D$7;Sheet1!$F$7:$G$7)</c:f>
              <c:numCache>
                <c:formatCode>0.0\ %</c:formatCode>
                <c:ptCount val="5"/>
                <c:pt idx="0">
                  <c:v>5.2999999999999999E-2</c:v>
                </c:pt>
                <c:pt idx="1">
                  <c:v>4.9000000000000002E-2</c:v>
                </c:pt>
                <c:pt idx="2">
                  <c:v>4.3999999999999997E-2</c:v>
                </c:pt>
                <c:pt idx="3">
                  <c:v>4.2999999999999997E-2</c:v>
                </c:pt>
                <c:pt idx="4">
                  <c:v>4.3999999999999997E-2</c:v>
                </c:pt>
              </c:numCache>
            </c:numRef>
          </c:val>
          <c:smooth val="0"/>
        </c:ser>
        <c:ser>
          <c:idx val="7"/>
          <c:order val="6"/>
          <c:tx>
            <c:strRef>
              <c:f>Sheet1!$A$8</c:f>
              <c:strCache>
                <c:ptCount val="1"/>
                <c:pt idx="0">
                  <c:v>Restaurant- og matfag</c:v>
                </c:pt>
              </c:strCache>
            </c:strRef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(Sheet1!$B$8:$D$8;Sheet1!$F$8:$G$8)</c:f>
              <c:numCache>
                <c:formatCode>0.0\ %</c:formatCode>
                <c:ptCount val="5"/>
                <c:pt idx="0">
                  <c:v>0.11700000000000001</c:v>
                </c:pt>
                <c:pt idx="1">
                  <c:v>0.113</c:v>
                </c:pt>
                <c:pt idx="2">
                  <c:v>0.10299999999999999</c:v>
                </c:pt>
                <c:pt idx="3">
                  <c:v>9.9000000000000005E-2</c:v>
                </c:pt>
                <c:pt idx="4">
                  <c:v>9.9000000000000005E-2</c:v>
                </c:pt>
              </c:numCache>
            </c:numRef>
          </c:val>
          <c:smooth val="0"/>
        </c:ser>
        <c:ser>
          <c:idx val="8"/>
          <c:order val="7"/>
          <c:tx>
            <c:strRef>
              <c:f>Sheet1!$A$9</c:f>
              <c:strCache>
                <c:ptCount val="1"/>
                <c:pt idx="0">
                  <c:v>Helse- og sosialfag</c:v>
                </c:pt>
              </c:strCache>
            </c:strRef>
          </c:tx>
          <c:spPr>
            <a:ln w="25400">
              <a:solidFill>
                <a:srgbClr val="00CC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(Sheet1!$B$9:$D$9;Sheet1!$F$9:$G$9)</c:f>
              <c:numCache>
                <c:formatCode>0.0\ %</c:formatCode>
                <c:ptCount val="5"/>
                <c:pt idx="0">
                  <c:v>9.9000000000000005E-2</c:v>
                </c:pt>
                <c:pt idx="1">
                  <c:v>9.6000000000000002E-2</c:v>
                </c:pt>
                <c:pt idx="2">
                  <c:v>9.2999999999999999E-2</c:v>
                </c:pt>
                <c:pt idx="3">
                  <c:v>0.125</c:v>
                </c:pt>
                <c:pt idx="4">
                  <c:v>0.129</c:v>
                </c:pt>
              </c:numCache>
            </c:numRef>
          </c:val>
          <c:smooth val="0"/>
        </c:ser>
        <c:ser>
          <c:idx val="9"/>
          <c:order val="8"/>
          <c:tx>
            <c:strRef>
              <c:f>Sheet1!$A$10</c:f>
              <c:strCache>
                <c:ptCount val="1"/>
                <c:pt idx="0">
                  <c:v>Design og håndverk</c:v>
                </c:pt>
              </c:strCache>
            </c:strRef>
          </c:tx>
          <c:spPr>
            <a:ln w="25400">
              <a:solidFill>
                <a:srgbClr val="CCFF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(Sheet1!$B$10:$D$10;Sheet1!$F$10:$G$10)</c:f>
              <c:numCache>
                <c:formatCode>0.0\ %</c:formatCode>
                <c:ptCount val="5"/>
                <c:pt idx="0">
                  <c:v>0.108</c:v>
                </c:pt>
                <c:pt idx="1">
                  <c:v>0.10199999999999999</c:v>
                </c:pt>
                <c:pt idx="2">
                  <c:v>9.7000000000000003E-2</c:v>
                </c:pt>
                <c:pt idx="3">
                  <c:v>8.5000000000000006E-2</c:v>
                </c:pt>
                <c:pt idx="4">
                  <c:v>8.1000000000000003E-2</c:v>
                </c:pt>
              </c:numCache>
            </c:numRef>
          </c:val>
          <c:smooth val="0"/>
        </c:ser>
        <c:ser>
          <c:idx val="10"/>
          <c:order val="9"/>
          <c:tx>
            <c:strRef>
              <c:f>Sheet1!$A$11</c:f>
              <c:strCache>
                <c:ptCount val="1"/>
                <c:pt idx="0">
                  <c:v>Service og samferdsel</c:v>
                </c:pt>
              </c:strCache>
            </c:strRef>
          </c:tx>
          <c:spPr>
            <a:ln w="25400">
              <a:solidFill>
                <a:srgbClr val="CCFFCC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(Sheet1!$B$11:$D$11;Sheet1!$F$11:$G$11)</c:f>
              <c:numCache>
                <c:formatCode>0.0\ %</c:formatCode>
                <c:ptCount val="5"/>
                <c:pt idx="0">
                  <c:v>6.7000000000000004E-2</c:v>
                </c:pt>
                <c:pt idx="1">
                  <c:v>6.0999999999999999E-2</c:v>
                </c:pt>
                <c:pt idx="2">
                  <c:v>5.6000000000000001E-2</c:v>
                </c:pt>
                <c:pt idx="3">
                  <c:v>7.0999999999999994E-2</c:v>
                </c:pt>
                <c:pt idx="4">
                  <c:v>7.1999999999999995E-2</c:v>
                </c:pt>
              </c:numCache>
            </c:numRef>
          </c:val>
          <c:smooth val="0"/>
        </c:ser>
        <c:ser>
          <c:idx val="11"/>
          <c:order val="10"/>
          <c:tx>
            <c:strRef>
              <c:f>Sheet1!$A$12</c:f>
              <c:strCache>
                <c:ptCount val="1"/>
                <c:pt idx="0">
                  <c:v>Naturbruk</c:v>
                </c:pt>
              </c:strCache>
            </c:strRef>
          </c:tx>
          <c:spPr>
            <a:ln w="25400">
              <a:solidFill>
                <a:srgbClr val="FFFF99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(Sheet1!$B$12:$D$12;Sheet1!$F$12:$G$12)</c:f>
              <c:numCache>
                <c:formatCode>0.0\ %</c:formatCode>
                <c:ptCount val="5"/>
                <c:pt idx="0">
                  <c:v>6.9000000000000006E-2</c:v>
                </c:pt>
                <c:pt idx="1">
                  <c:v>6.5000000000000002E-2</c:v>
                </c:pt>
                <c:pt idx="2">
                  <c:v>6.0999999999999999E-2</c:v>
                </c:pt>
                <c:pt idx="3">
                  <c:v>7.2000000000000008E-2</c:v>
                </c:pt>
                <c:pt idx="4">
                  <c:v>7.1999999999999995E-2</c:v>
                </c:pt>
              </c:numCache>
            </c:numRef>
          </c:val>
          <c:smooth val="0"/>
        </c:ser>
        <c:ser>
          <c:idx val="12"/>
          <c:order val="11"/>
          <c:tx>
            <c:strRef>
              <c:f>Sheet1!$A$13</c:f>
              <c:strCache>
                <c:ptCount val="1"/>
                <c:pt idx="0">
                  <c:v>Medier og kommunikasjon</c:v>
                </c:pt>
              </c:strCache>
            </c:strRef>
          </c:tx>
          <c:spPr>
            <a:ln w="25400">
              <a:solidFill>
                <a:srgbClr val="99CCFF"/>
              </a:solidFill>
              <a:prstDash val="solid"/>
            </a:ln>
          </c:spPr>
          <c:marker>
            <c:symbol val="none"/>
          </c:marker>
          <c:cat>
            <c:strRef>
              <c:f>(Sheet1!$B$1:$D$1;Sheet1!$F$1:$G$1)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Ny test</c:v>
                </c:pt>
                <c:pt idx="4">
                  <c:v>2011</c:v>
                </c:pt>
              </c:strCache>
            </c:strRef>
          </c:cat>
          <c:val>
            <c:numRef>
              <c:f>(Sheet1!$B$13:$D$13;Sheet1!$F$13:$G$13)</c:f>
              <c:numCache>
                <c:formatCode>0.0\ %</c:formatCode>
                <c:ptCount val="5"/>
                <c:pt idx="0">
                  <c:v>9.9000000000000005E-2</c:v>
                </c:pt>
                <c:pt idx="1">
                  <c:v>9.2999999999999999E-2</c:v>
                </c:pt>
                <c:pt idx="2">
                  <c:v>0.09</c:v>
                </c:pt>
                <c:pt idx="3">
                  <c:v>9.0999999999999998E-2</c:v>
                </c:pt>
                <c:pt idx="4">
                  <c:v>8.8999999999999996E-2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421120"/>
        <c:axId val="132422656"/>
      </c:lineChart>
      <c:catAx>
        <c:axId val="13242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32422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242265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\ 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3242112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3486430062630481"/>
          <c:y val="0.26903553299492383"/>
          <c:w val="0.26096033402922758"/>
          <c:h val="0.4280879864636209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nb-NO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Score=6. utvalgte spørsmål</a:t>
            </a:r>
          </a:p>
        </c:rich>
      </c:tx>
      <c:layout>
        <c:manualLayout>
          <c:xMode val="edge"/>
          <c:yMode val="edge"/>
          <c:x val="0.32847953216374265"/>
          <c:y val="2.826855123674911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517815972984888"/>
          <c:y val="0.13604240282685512"/>
          <c:w val="0.54885961037048592"/>
          <c:h val="0.78621908127208484"/>
        </c:manualLayout>
      </c:layout>
      <c:lineChart>
        <c:grouping val="standard"/>
        <c:varyColors val="0"/>
        <c:ser>
          <c:idx val="0"/>
          <c:order val="0"/>
          <c:tx>
            <c:strRef>
              <c:f>Sheet1!$A$19</c:f>
              <c:strCache>
                <c:ptCount val="1"/>
                <c:pt idx="0">
                  <c:v>Kjøre lastebil, buss, taxi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Sheet1!$B$19:$F$19</c:f>
              <c:numCache>
                <c:formatCode>0.0\ %</c:formatCode>
                <c:ptCount val="5"/>
                <c:pt idx="0">
                  <c:v>4.2999999999999997E-2</c:v>
                </c:pt>
                <c:pt idx="1">
                  <c:v>0.04</c:v>
                </c:pt>
                <c:pt idx="2">
                  <c:v>3.6999999999999998E-2</c:v>
                </c:pt>
                <c:pt idx="3">
                  <c:v>3.3000000000000002E-2</c:v>
                </c:pt>
                <c:pt idx="4">
                  <c:v>3.2000000000000001E-2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Sheet1!$A$20</c:f>
              <c:strCache>
                <c:ptCount val="1"/>
                <c:pt idx="0">
                  <c:v>Jobbe som gartner (endret)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Sheet1!$B$20:$F$20</c:f>
              <c:numCache>
                <c:formatCode>0.0\ %</c:formatCode>
                <c:ptCount val="5"/>
                <c:pt idx="0">
                  <c:v>1.9E-2</c:v>
                </c:pt>
                <c:pt idx="1">
                  <c:v>1.6E-2</c:v>
                </c:pt>
                <c:pt idx="2">
                  <c:v>1.4999999999999999E-2</c:v>
                </c:pt>
                <c:pt idx="3">
                  <c:v>1.6E-2</c:v>
                </c:pt>
                <c:pt idx="4">
                  <c:v>3.9E-2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Sheet1!$A$21</c:f>
              <c:strCache>
                <c:ptCount val="1"/>
                <c:pt idx="0">
                  <c:v>Liker å arbeide med teoretiske fag (endret)</c:v>
                </c:pt>
              </c:strCache>
            </c:strRef>
          </c:tx>
          <c:spPr>
            <a:ln w="25400">
              <a:solidFill>
                <a:srgbClr val="FFFF00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Sheet1!$B$21:$F$21</c:f>
              <c:numCache>
                <c:formatCode>0.0\ %</c:formatCode>
                <c:ptCount val="5"/>
                <c:pt idx="0">
                  <c:v>7.2999999999999995E-2</c:v>
                </c:pt>
                <c:pt idx="1">
                  <c:v>6.5000000000000002E-2</c:v>
                </c:pt>
                <c:pt idx="2">
                  <c:v>5.8999999999999997E-2</c:v>
                </c:pt>
                <c:pt idx="3">
                  <c:v>6.2E-2</c:v>
                </c:pt>
                <c:pt idx="4">
                  <c:v>0.13400000000000001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Sheet1!$A$22</c:f>
              <c:strCache>
                <c:ptCount val="1"/>
                <c:pt idx="0">
                  <c:v>Liker matematikk eller naturfag eller begge deler</c:v>
                </c:pt>
              </c:strCache>
            </c:strRef>
          </c:tx>
          <c:spPr>
            <a:ln w="25400">
              <a:solidFill>
                <a:srgbClr val="00FFFF"/>
              </a:solidFill>
              <a:prstDash val="solid"/>
            </a:ln>
          </c:spPr>
          <c:marker>
            <c:symbol val="x"/>
            <c:size val="7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Sheet1!$B$22:$F$22</c:f>
              <c:numCache>
                <c:formatCode>0.0\ %</c:formatCode>
                <c:ptCount val="5"/>
                <c:pt idx="0">
                  <c:v>0.13500000000000001</c:v>
                </c:pt>
                <c:pt idx="1">
                  <c:v>0.126</c:v>
                </c:pt>
                <c:pt idx="2">
                  <c:v>0.126</c:v>
                </c:pt>
                <c:pt idx="3">
                  <c:v>0.13200000000000001</c:v>
                </c:pt>
                <c:pt idx="4">
                  <c:v>0.14199999999999999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Sheet1!$A$23</c:f>
              <c:strCache>
                <c:ptCount val="1"/>
                <c:pt idx="0">
                  <c:v>Liker å snakke fremmede språk (endret)</c:v>
                </c:pt>
              </c:strCache>
            </c:strRef>
          </c:tx>
          <c:spPr>
            <a:ln w="25400">
              <a:solidFill>
                <a:srgbClr val="800080"/>
              </a:solidFill>
              <a:prstDash val="solid"/>
            </a:ln>
          </c:spPr>
          <c:marker>
            <c:symbol val="star"/>
            <c:size val="7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Sheet1!$B$23:$F$23</c:f>
              <c:numCache>
                <c:formatCode>0.0\ %</c:formatCode>
                <c:ptCount val="5"/>
                <c:pt idx="0">
                  <c:v>0.126</c:v>
                </c:pt>
                <c:pt idx="1">
                  <c:v>0.121</c:v>
                </c:pt>
                <c:pt idx="2">
                  <c:v>0.113</c:v>
                </c:pt>
                <c:pt idx="3">
                  <c:v>0.115</c:v>
                </c:pt>
                <c:pt idx="4">
                  <c:v>0.115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Sheet1!$A$24</c:f>
              <c:strCache>
                <c:ptCount val="1"/>
                <c:pt idx="0">
                  <c:v>Er glad i å trene mye</c:v>
                </c:pt>
              </c:strCache>
            </c:strRef>
          </c:tx>
          <c:spPr>
            <a:ln w="25400">
              <a:solidFill>
                <a:srgbClr val="800000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Sheet1!$B$24:$F$24</c:f>
              <c:numCache>
                <c:formatCode>0.0\ %</c:formatCode>
                <c:ptCount val="5"/>
                <c:pt idx="0">
                  <c:v>0.26800000000000002</c:v>
                </c:pt>
                <c:pt idx="1">
                  <c:v>0.251</c:v>
                </c:pt>
                <c:pt idx="2">
                  <c:v>0.246</c:v>
                </c:pt>
                <c:pt idx="3">
                  <c:v>0.245</c:v>
                </c:pt>
                <c:pt idx="4">
                  <c:v>0.26200000000000001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Sheet1!$A$25</c:f>
              <c:strCache>
                <c:ptCount val="1"/>
                <c:pt idx="0">
                  <c:v>Liker å fotografere</c:v>
                </c:pt>
              </c:strCache>
            </c:strRef>
          </c:tx>
          <c:spPr>
            <a:ln w="25400">
              <a:solidFill>
                <a:srgbClr val="008080"/>
              </a:solidFill>
              <a:prstDash val="solid"/>
            </a:ln>
          </c:spPr>
          <c:marker>
            <c:symbol val="plus"/>
            <c:size val="7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cat>
            <c:strRef>
              <c:f>Sheet1!$B$18:$F$18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Ny test</c:v>
                </c:pt>
              </c:strCache>
            </c:strRef>
          </c:cat>
          <c:val>
            <c:numRef>
              <c:f>Sheet1!$B$25:$F$25</c:f>
              <c:numCache>
                <c:formatCode>0.0\ %</c:formatCode>
                <c:ptCount val="5"/>
                <c:pt idx="0">
                  <c:v>0.216</c:v>
                </c:pt>
                <c:pt idx="1">
                  <c:v>0.214</c:v>
                </c:pt>
                <c:pt idx="2">
                  <c:v>0.218</c:v>
                </c:pt>
                <c:pt idx="3">
                  <c:v>0.219</c:v>
                </c:pt>
                <c:pt idx="4">
                  <c:v>0.23300000000000001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530368"/>
        <c:axId val="133532288"/>
      </c:lineChart>
      <c:catAx>
        <c:axId val="13353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335322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353228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\ 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33530368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8123083298798182"/>
          <c:y val="0.29858657243816256"/>
          <c:w val="0.30582569722644315"/>
          <c:h val="0.4593639575971731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F8938-0091-4CCA-83D6-8BB2A005EF45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6CD9A-BCC1-4ACB-AD39-8563D99F4D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7731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43CA8-3328-4488-8382-D94A907CBE0D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B3E4D-BB92-4AAB-BABD-7E1AE4B7A5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990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44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7" y="1450210"/>
            <a:ext cx="8608153" cy="51471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63078" y="116632"/>
            <a:ext cx="6323721" cy="1143000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Sketch Block" pitchFamily="2" charset="0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600200"/>
            <a:ext cx="7920880" cy="4781128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1"/>
            <a:ext cx="2255575" cy="126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1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7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47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909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10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54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208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898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20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EC0FD-BDBD-4A3B-B4E1-5B0FF058B62B}" type="datetimeFigureOut">
              <a:rPr lang="nb-NO" smtClean="0"/>
              <a:t>02.07.2013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3D3E6-2687-4203-9537-997FFEB15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32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En interesse- </a:t>
            </a:r>
            <a:r>
              <a:rPr lang="nb-NO" dirty="0"/>
              <a:t>og </a:t>
            </a:r>
            <a:r>
              <a:rPr lang="nb-NO" dirty="0" smtClean="0"/>
              <a:t>ferdighetstest </a:t>
            </a:r>
            <a:r>
              <a:rPr lang="nb-NO" dirty="0"/>
              <a:t>ble </a:t>
            </a:r>
            <a:r>
              <a:rPr lang="nb-NO" dirty="0" smtClean="0"/>
              <a:t>utprøvd </a:t>
            </a:r>
            <a:r>
              <a:rPr lang="nb-NO" dirty="0"/>
              <a:t>i Rogaland fylke i 3 år i forbindelse med det nasjonale prosjektet </a:t>
            </a:r>
            <a:r>
              <a:rPr lang="nb-NO" dirty="0" smtClean="0"/>
              <a:t>«Delt rådgivertjeneste».</a:t>
            </a:r>
          </a:p>
          <a:p>
            <a:r>
              <a:rPr lang="nb-NO" dirty="0" smtClean="0"/>
              <a:t>Testen </a:t>
            </a:r>
            <a:r>
              <a:rPr lang="nb-NO" dirty="0"/>
              <a:t>er utviklet av rådgiver Tore Johansen med 25 års fartstid som rådgiver i </a:t>
            </a:r>
            <a:r>
              <a:rPr lang="nb-NO" dirty="0" smtClean="0"/>
              <a:t>skoleverket.</a:t>
            </a:r>
          </a:p>
          <a:p>
            <a:r>
              <a:rPr lang="nb-NO" dirty="0" smtClean="0"/>
              <a:t>Prosjektet </a:t>
            </a:r>
            <a:r>
              <a:rPr lang="nb-NO" dirty="0"/>
              <a:t>ble avsluttet våren 2003. </a:t>
            </a:r>
          </a:p>
          <a:p>
            <a:r>
              <a:rPr lang="nb-NO" dirty="0"/>
              <a:t>Testen er omtalt i delrapport 3 av SINTEF sin evaluering av prosjektet </a:t>
            </a:r>
            <a:r>
              <a:rPr lang="nb-NO" dirty="0" smtClean="0"/>
              <a:t>«Delt rådgivningstjeneste»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9625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63078" y="116632"/>
            <a:ext cx="6323721" cy="1143000"/>
          </a:xfrm>
        </p:spPr>
        <p:txBody>
          <a:bodyPr/>
          <a:lstStyle/>
          <a:p>
            <a:r>
              <a:rPr lang="nb-NO" dirty="0" smtClean="0"/>
              <a:t>Kort historikk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600200"/>
            <a:ext cx="7920880" cy="4781128"/>
          </a:xfrm>
        </p:spPr>
        <p:txBody>
          <a:bodyPr>
            <a:normAutofit/>
          </a:bodyPr>
          <a:lstStyle/>
          <a:p>
            <a:r>
              <a:rPr lang="nb-NO" dirty="0" smtClean="0"/>
              <a:t>2003: Tore Johansen kontakter EnterNett med en god idé</a:t>
            </a:r>
          </a:p>
          <a:p>
            <a:r>
              <a:rPr lang="nb-NO" dirty="0" smtClean="0"/>
              <a:t>Skoletest (</a:t>
            </a:r>
            <a:r>
              <a:rPr lang="nb-NO" dirty="0" err="1" smtClean="0"/>
              <a:t>vgstest</a:t>
            </a:r>
            <a:r>
              <a:rPr lang="nb-NO" dirty="0" smtClean="0"/>
              <a:t> og </a:t>
            </a:r>
            <a:r>
              <a:rPr lang="nb-NO" dirty="0" err="1" smtClean="0"/>
              <a:t>studitest</a:t>
            </a:r>
            <a:r>
              <a:rPr lang="nb-NO" dirty="0" smtClean="0"/>
              <a:t>) blir lansert i løpet av våren 2003 og får ganske raskt en god kundemasse, med fylkesavtale i Vest-Agder som viktig drivkraft</a:t>
            </a:r>
          </a:p>
          <a:p>
            <a:r>
              <a:rPr lang="nb-NO" dirty="0" smtClean="0"/>
              <a:t>Årlig vekst i antall brukere.</a:t>
            </a:r>
          </a:p>
          <a:p>
            <a:r>
              <a:rPr lang="nb-NO" dirty="0" smtClean="0"/>
              <a:t>På det meste blir det tatt 80.000 tester i året.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274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2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2005: </a:t>
            </a:r>
          </a:p>
          <a:p>
            <a:pPr lvl="1"/>
            <a:r>
              <a:rPr lang="nb-NO" dirty="0" smtClean="0"/>
              <a:t>Løsningen skrives om til ASP .NET for å være mer fleksibel med tanke på framtidige behov</a:t>
            </a:r>
          </a:p>
          <a:p>
            <a:pPr lvl="1"/>
            <a:r>
              <a:rPr lang="nb-NO" dirty="0" smtClean="0"/>
              <a:t>Språkversjoner i samarbeid med Oslo kommune</a:t>
            </a:r>
          </a:p>
          <a:p>
            <a:r>
              <a:rPr lang="nb-NO" dirty="0" smtClean="0"/>
              <a:t>2006: Kunnskapsløftet </a:t>
            </a:r>
          </a:p>
          <a:p>
            <a:pPr lvl="1"/>
            <a:r>
              <a:rPr lang="nb-NO" dirty="0" smtClean="0"/>
              <a:t>Omlegging av struktur i </a:t>
            </a:r>
            <a:r>
              <a:rPr lang="nb-NO" dirty="0" err="1" smtClean="0"/>
              <a:t>vgs</a:t>
            </a:r>
            <a:endParaRPr lang="nb-NO" dirty="0"/>
          </a:p>
          <a:p>
            <a:pPr lvl="1"/>
            <a:r>
              <a:rPr lang="nb-NO" dirty="0" smtClean="0"/>
              <a:t>Skoledata er ute med ny test i god tid</a:t>
            </a:r>
          </a:p>
          <a:p>
            <a:pPr lvl="1"/>
            <a:r>
              <a:rPr lang="nb-NO" dirty="0" smtClean="0"/>
              <a:t>Kjører dobbelt en periode, for å møte alle behov (nyvalg / omvalg)</a:t>
            </a:r>
          </a:p>
          <a:p>
            <a:r>
              <a:rPr lang="nb-NO" dirty="0" smtClean="0"/>
              <a:t>2006: </a:t>
            </a:r>
            <a:endParaRPr lang="nb-NO" dirty="0" smtClean="0"/>
          </a:p>
          <a:p>
            <a:pPr lvl="1"/>
            <a:r>
              <a:rPr lang="nb-NO" dirty="0" smtClean="0"/>
              <a:t>EnterNett </a:t>
            </a:r>
            <a:r>
              <a:rPr lang="nb-NO" dirty="0" smtClean="0"/>
              <a:t>overtar mer av det </a:t>
            </a:r>
            <a:r>
              <a:rPr lang="nb-NO" dirty="0" smtClean="0"/>
              <a:t>administrative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829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3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2006: Skoledata er tidlig ute med tjenester tilpasset det nye faget (programfag til valg):</a:t>
            </a:r>
          </a:p>
          <a:p>
            <a:pPr lvl="1"/>
            <a:r>
              <a:rPr lang="nb-NO" dirty="0" smtClean="0"/>
              <a:t>Programfag.no (senere hospitering.no)</a:t>
            </a:r>
          </a:p>
          <a:p>
            <a:pPr lvl="1"/>
            <a:r>
              <a:rPr lang="nb-NO" dirty="0" smtClean="0"/>
              <a:t>Karrierepermen.no</a:t>
            </a:r>
          </a:p>
          <a:p>
            <a:pPr lvl="1"/>
            <a:r>
              <a:rPr lang="nb-NO" dirty="0" smtClean="0"/>
              <a:t>Samarbeid mellom EnterNett og Skoledata</a:t>
            </a:r>
          </a:p>
          <a:p>
            <a:r>
              <a:rPr lang="nb-NO" dirty="0" smtClean="0"/>
              <a:t>2007: Tore Johansen blir syk og EnterNett overtar stadig mer av det daglige ansvaret</a:t>
            </a:r>
          </a:p>
          <a:p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030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Januar 2008: Vi ansetter en egen prosjektansvarlig for Skoledata (halvt års prosjektstilling) – Britt Helen Harestad</a:t>
            </a:r>
          </a:p>
          <a:p>
            <a:r>
              <a:rPr lang="nb-NO" dirty="0" smtClean="0"/>
              <a:t>Juli 2008: Tore Johansen selger Skoledata til EnterNett</a:t>
            </a:r>
          </a:p>
          <a:p>
            <a:r>
              <a:rPr lang="nb-NO" dirty="0" smtClean="0"/>
              <a:t>August 2008</a:t>
            </a:r>
            <a:r>
              <a:rPr lang="nb-NO" dirty="0"/>
              <a:t>: Faget Utdanningsvalg introduseres i </a:t>
            </a:r>
            <a:r>
              <a:rPr lang="nb-NO" dirty="0" smtClean="0"/>
              <a:t>ungdomsskolen</a:t>
            </a:r>
          </a:p>
          <a:p>
            <a:r>
              <a:rPr lang="nb-NO" dirty="0" smtClean="0"/>
              <a:t>Ny produktansvarlig i fast stilling – Rune Stangeland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00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5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November 2008: Skoledata kjøper Blokkvalg</a:t>
            </a:r>
          </a:p>
          <a:p>
            <a:r>
              <a:rPr lang="nb-NO" dirty="0" smtClean="0"/>
              <a:t>Våren 2009: Blokkvalg oppgraderes, tilpasses vårt design og lanseres på markedet.</a:t>
            </a:r>
          </a:p>
          <a:p>
            <a:r>
              <a:rPr lang="nb-NO" dirty="0" smtClean="0"/>
              <a:t>Rune slutter etter ett år i jobben</a:t>
            </a:r>
          </a:p>
          <a:p>
            <a:r>
              <a:rPr lang="nb-NO" dirty="0" smtClean="0"/>
              <a:t>Høsten 2009: Ingen fast ansatt i Skoledata.</a:t>
            </a:r>
          </a:p>
          <a:p>
            <a:r>
              <a:rPr lang="nb-NO" dirty="0" smtClean="0"/>
              <a:t>Vi forsøker å selge Skoledata til IST</a:t>
            </a:r>
          </a:p>
          <a:p>
            <a:r>
              <a:rPr lang="nb-NO" dirty="0" smtClean="0"/>
              <a:t>Salget går nedover og vi bestemmer oss for å gjøre et nytt forsøk på å ansette en person.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697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6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Mars 2010: Trond Ole Paulsen blir ansatt som ny produktansvarlig.</a:t>
            </a:r>
          </a:p>
          <a:p>
            <a:r>
              <a:rPr lang="nb-NO" dirty="0" smtClean="0"/>
              <a:t>Våren 2010: 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åde </a:t>
            </a:r>
            <a:r>
              <a:rPr lang="nb-NO" dirty="0" err="1" smtClean="0"/>
              <a:t>vgstest</a:t>
            </a:r>
            <a:r>
              <a:rPr lang="nb-NO" dirty="0" smtClean="0"/>
              <a:t> og studietest får en full gjennomgang med nye, oppdaterte spørsmål.</a:t>
            </a:r>
          </a:p>
          <a:p>
            <a:pPr lvl="1"/>
            <a:r>
              <a:rPr lang="nb-NO" dirty="0" smtClean="0"/>
              <a:t>Forbedret testmotoren slik at hvert spørsmål kan gi score på flere søyler</a:t>
            </a:r>
          </a:p>
          <a:p>
            <a:pPr lvl="1"/>
            <a:r>
              <a:rPr lang="nb-NO" dirty="0" smtClean="0"/>
              <a:t>Inngår avtale med </a:t>
            </a:r>
            <a:r>
              <a:rPr lang="nb-NO" dirty="0" err="1" smtClean="0"/>
              <a:t>Fagfilm</a:t>
            </a:r>
            <a:r>
              <a:rPr lang="nb-NO" dirty="0" smtClean="0"/>
              <a:t> om bruk av videoserien «I riktig retning»</a:t>
            </a:r>
          </a:p>
        </p:txBody>
      </p:sp>
    </p:spTree>
    <p:extLst>
      <p:ext uri="{BB962C8B-B14F-4D97-AF65-F5344CB8AC3E}">
        <p14:creationId xmlns:p14="http://schemas.microsoft.com/office/powerpoint/2010/main" val="314032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7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August 2010: </a:t>
            </a:r>
          </a:p>
          <a:p>
            <a:pPr lvl="1"/>
            <a:r>
              <a:rPr lang="nb-NO" dirty="0"/>
              <a:t>programfag.no relanseres som hospitering.no</a:t>
            </a:r>
          </a:p>
          <a:p>
            <a:pPr lvl="1"/>
            <a:r>
              <a:rPr lang="nb-NO" dirty="0"/>
              <a:t>ny fordelingsfunksjon (utviklet i samarbeid med Stavanger kommune)</a:t>
            </a:r>
          </a:p>
          <a:p>
            <a:r>
              <a:rPr lang="nb-NO" dirty="0" smtClean="0"/>
              <a:t>Sommeren 2011:</a:t>
            </a:r>
          </a:p>
          <a:p>
            <a:pPr lvl="1"/>
            <a:r>
              <a:rPr lang="nb-NO" dirty="0" smtClean="0"/>
              <a:t>Totalt redesign av tjenestene</a:t>
            </a:r>
          </a:p>
          <a:p>
            <a:pPr lvl="1"/>
            <a:r>
              <a:rPr lang="nb-NO" dirty="0" smtClean="0"/>
              <a:t>Samler tjenestene under YoU-portalen.no</a:t>
            </a:r>
          </a:p>
          <a:p>
            <a:pPr lvl="1"/>
            <a:r>
              <a:rPr lang="nb-NO" dirty="0" smtClean="0"/>
              <a:t>Migreres til .NET 4.0</a:t>
            </a:r>
          </a:p>
          <a:p>
            <a:pPr lvl="1"/>
            <a:r>
              <a:rPr lang="nb-NO" dirty="0" smtClean="0"/>
              <a:t>Konverteres fra Delphi til C#</a:t>
            </a:r>
          </a:p>
          <a:p>
            <a:pPr lvl="1"/>
            <a:r>
              <a:rPr lang="nb-NO" dirty="0" smtClean="0"/>
              <a:t>Forbedret Utforsk-modul, bl.a. med bildeserier</a:t>
            </a:r>
          </a:p>
        </p:txBody>
      </p:sp>
    </p:spTree>
    <p:extLst>
      <p:ext uri="{BB962C8B-B14F-4D97-AF65-F5344CB8AC3E}">
        <p14:creationId xmlns:p14="http://schemas.microsoft.com/office/powerpoint/2010/main" val="123005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Historikk, del 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Høsten 2011:</a:t>
            </a:r>
          </a:p>
          <a:p>
            <a:pPr lvl="1"/>
            <a:r>
              <a:rPr lang="nb-NO" dirty="0"/>
              <a:t>Lanserer Skoletest for Sverige: programval.se</a:t>
            </a:r>
          </a:p>
          <a:p>
            <a:r>
              <a:rPr lang="nb-NO" dirty="0" smtClean="0"/>
              <a:t>Høsten 2012: </a:t>
            </a:r>
          </a:p>
          <a:p>
            <a:pPr lvl="1"/>
            <a:r>
              <a:rPr lang="nb-NO" dirty="0" smtClean="0"/>
              <a:t>Lanserer </a:t>
            </a:r>
            <a:r>
              <a:rPr lang="nb-NO" dirty="0" err="1" smtClean="0"/>
              <a:t>Facebook</a:t>
            </a:r>
            <a:r>
              <a:rPr lang="nb-NO" dirty="0" smtClean="0"/>
              <a:t>-side for </a:t>
            </a:r>
            <a:r>
              <a:rPr lang="nb-NO" dirty="0" err="1" smtClean="0"/>
              <a:t>YoU</a:t>
            </a:r>
            <a:r>
              <a:rPr lang="nb-NO" dirty="0" smtClean="0"/>
              <a:t>-portalen</a:t>
            </a:r>
          </a:p>
          <a:p>
            <a:pPr lvl="1"/>
            <a:r>
              <a:rPr lang="nb-NO" dirty="0" smtClean="0"/>
              <a:t>Deltar på rådgiverkonferanse i Sverige</a:t>
            </a:r>
          </a:p>
          <a:p>
            <a:pPr lvl="1"/>
            <a:r>
              <a:rPr lang="nb-NO" dirty="0" smtClean="0"/>
              <a:t>Lanserer </a:t>
            </a:r>
            <a:r>
              <a:rPr lang="nb-NO" dirty="0" err="1" smtClean="0"/>
              <a:t>bildebasert</a:t>
            </a:r>
            <a:r>
              <a:rPr lang="nb-NO" dirty="0" smtClean="0"/>
              <a:t> test (både i Norge og Sverige)</a:t>
            </a:r>
          </a:p>
          <a:p>
            <a:r>
              <a:rPr lang="nb-NO" dirty="0" smtClean="0"/>
              <a:t>Våren 2013: </a:t>
            </a:r>
          </a:p>
          <a:p>
            <a:pPr lvl="1"/>
            <a:r>
              <a:rPr lang="nb-NO" dirty="0" smtClean="0"/>
              <a:t>Trond Ole slutter etter drøyt tre år i stillingen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884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Omsetning pr år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611188" y="1600200"/>
          <a:ext cx="7921625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471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Statistikk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611188" y="1600200"/>
          <a:ext cx="7921625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024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Statistikk – svar over tid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611188" y="1600200"/>
          <a:ext cx="7921625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92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Statistikk – svar over tid</a:t>
            </a:r>
            <a:endParaRPr lang="nb-NO" dirty="0"/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1"/>
          </p:nvPr>
        </p:nvGraphicFramePr>
        <p:xfrm>
          <a:off x="611188" y="1600200"/>
          <a:ext cx="7921625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477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Bruken av Skoletest går ned</a:t>
            </a:r>
          </a:p>
          <a:p>
            <a:r>
              <a:rPr lang="nb-NO" dirty="0" smtClean="0"/>
              <a:t>Lite penger i norsk skole</a:t>
            </a:r>
          </a:p>
          <a:p>
            <a:r>
              <a:rPr lang="nb-NO" dirty="0" smtClean="0"/>
              <a:t>PC-tettheten fortsatt ikke høy nok i norsk skole</a:t>
            </a:r>
          </a:p>
          <a:p>
            <a:r>
              <a:rPr lang="nb-NO" dirty="0" smtClean="0"/>
              <a:t>Et fag uten budsjett, som ikke blir prioritert</a:t>
            </a:r>
          </a:p>
          <a:p>
            <a:r>
              <a:rPr lang="nb-NO" dirty="0" smtClean="0"/>
              <a:t>Mange har vært avventende til bruk av digitale læremidler – venter på felles løsning fra staten</a:t>
            </a:r>
          </a:p>
          <a:p>
            <a:r>
              <a:rPr lang="nb-NO" dirty="0" smtClean="0"/>
              <a:t>Konkurrent til hospitering.no er i ferd med å ta over markedet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 blokka …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Svensk versjon av Karrierepermen</a:t>
            </a:r>
          </a:p>
          <a:p>
            <a:r>
              <a:rPr lang="nb-NO" dirty="0" smtClean="0"/>
              <a:t>Sterkt forbedret versjon av hospitering.no, både til det norske og svenske markedet</a:t>
            </a:r>
          </a:p>
          <a:p>
            <a:r>
              <a:rPr lang="nb-NO" dirty="0" smtClean="0"/>
              <a:t>Skoletest</a:t>
            </a:r>
          </a:p>
          <a:p>
            <a:pPr lvl="1"/>
            <a:r>
              <a:rPr lang="nb-NO" dirty="0" smtClean="0"/>
              <a:t>Kommunikasjon mellom rådgiver og elev</a:t>
            </a:r>
          </a:p>
          <a:p>
            <a:pPr lvl="1"/>
            <a:r>
              <a:rPr lang="nb-NO" dirty="0" smtClean="0"/>
              <a:t>Mulighet for å booke møte med rådgiver</a:t>
            </a:r>
          </a:p>
          <a:p>
            <a:pPr lvl="1"/>
            <a:r>
              <a:rPr lang="nb-NO" dirty="0" smtClean="0"/>
              <a:t>Foreldre-modul?</a:t>
            </a:r>
          </a:p>
          <a:p>
            <a:pPr lvl="1"/>
            <a:r>
              <a:rPr lang="nb-NO" dirty="0" smtClean="0"/>
              <a:t>Betalingsløsning for foreldre/ungdom som ønsker å kjøpe enkelttilgang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364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idéer?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Interaktive oppgaver i Karrierepermen?</a:t>
            </a:r>
          </a:p>
          <a:p>
            <a:r>
              <a:rPr lang="nb-NO" dirty="0" smtClean="0"/>
              <a:t>Interaktiv test som alternativ til den tradisjonelle spørsmålsbaserte testen?</a:t>
            </a:r>
          </a:p>
          <a:p>
            <a:r>
              <a:rPr lang="nb-NO" dirty="0" smtClean="0"/>
              <a:t>Interaktiv test som alternativ til den spørsmålsbaserte typetesten?</a:t>
            </a:r>
          </a:p>
          <a:p>
            <a:r>
              <a:rPr lang="nb-NO" dirty="0" smtClean="0"/>
              <a:t>Flere gratisprodukter som skal pirre nysgjerrigheten?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777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22734</TotalTime>
  <Words>657</Words>
  <Application>Microsoft Office PowerPoint</Application>
  <PresentationFormat>Skjermfremvisning (4:3)</PresentationFormat>
  <Paragraphs>89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Sketch Block</vt:lpstr>
      <vt:lpstr>Calibri</vt:lpstr>
      <vt:lpstr>Office-tema</vt:lpstr>
      <vt:lpstr>Bakgrunn</vt:lpstr>
      <vt:lpstr>Kort historikk</vt:lpstr>
      <vt:lpstr>Historikk, del 2</vt:lpstr>
      <vt:lpstr>Historikk, del 3</vt:lpstr>
      <vt:lpstr>Historikk, del 4</vt:lpstr>
      <vt:lpstr>Historikk, del 5</vt:lpstr>
      <vt:lpstr>Historikk, del 6</vt:lpstr>
      <vt:lpstr>Historikk, del 7</vt:lpstr>
      <vt:lpstr>Historikk, del 8</vt:lpstr>
      <vt:lpstr>Omsetning pr år</vt:lpstr>
      <vt:lpstr>Statistikk</vt:lpstr>
      <vt:lpstr>Statistikk – svar over tid</vt:lpstr>
      <vt:lpstr>Statistikk – svar over tid</vt:lpstr>
      <vt:lpstr>Utfordringer</vt:lpstr>
      <vt:lpstr>På blokka …</vt:lpstr>
      <vt:lpstr>Nye idéer?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Trond Ole Paulsen</dc:creator>
  <cp:lastModifiedBy>Bjarte Hetland</cp:lastModifiedBy>
  <cp:revision>140</cp:revision>
  <dcterms:created xsi:type="dcterms:W3CDTF">2011-09-19T10:35:34Z</dcterms:created>
  <dcterms:modified xsi:type="dcterms:W3CDTF">2013-07-02T08:23:52Z</dcterms:modified>
</cp:coreProperties>
</file>